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sldIdLst>
    <p:sldId id="256" r:id="rId3"/>
    <p:sldId id="259" r:id="rId4"/>
    <p:sldId id="267" r:id="rId5"/>
    <p:sldId id="268" r:id="rId6"/>
    <p:sldId id="264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1" r:id="rId17"/>
    <p:sldId id="280" r:id="rId18"/>
    <p:sldId id="282" r:id="rId19"/>
    <p:sldId id="283" r:id="rId20"/>
    <p:sldId id="284" r:id="rId21"/>
    <p:sldId id="286" r:id="rId22"/>
    <p:sldId id="287" r:id="rId23"/>
    <p:sldId id="298" r:id="rId24"/>
    <p:sldId id="294" r:id="rId25"/>
    <p:sldId id="295" r:id="rId26"/>
    <p:sldId id="29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Quang Nhật" initials="NQN" lastIdx="1" clrIdx="0">
    <p:extLst>
      <p:ext uri="{19B8F6BF-5375-455C-9EA6-DF929625EA0E}">
        <p15:presenceInfo xmlns:p15="http://schemas.microsoft.com/office/powerpoint/2012/main" userId="7ee26bba2df8f0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演示模板底稿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9" y="0"/>
            <a:ext cx="121877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895853" y="1485900"/>
            <a:ext cx="7294033" cy="1225550"/>
          </a:xfrm>
        </p:spPr>
        <p:txBody>
          <a:bodyPr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895853" y="2711450"/>
            <a:ext cx="7294033" cy="546100"/>
          </a:xfrm>
        </p:spPr>
        <p:txBody>
          <a:bodyPr/>
          <a:lstStyle>
            <a:lvl1pPr marL="0" indent="0" algn="r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1C8AEE55-B751-4EDB-96F9-F82154F1F0A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62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E4353-CA47-43CA-9811-228CD2FF6F7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25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A6A11-CF9D-4F07-8CD0-A319825A912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768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E23CD-BBA0-43BC-A397-DAE6DFD4FEB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51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7C0CA-9B09-428B-B29C-F4DE86E9F50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3B417-1BEA-478B-9EC0-DDBC3A6A301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746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F1B78-F899-47CE-856D-613FA98D19C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1888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13D28-6E6A-4B62-8ED8-D87B73FD0A5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10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57CDE-5E84-4A62-8A4C-17BD547C8DD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996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7EC70-ABB4-41B1-804F-10C1E72BB39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502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7AC70-31EB-4DCC-9BF8-26A26FE88F3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0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演示模板底稿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119" y="0"/>
            <a:ext cx="121877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ea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ea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ea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AB0E7F-1D3F-4251-8E46-80FD55299D12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62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4">
            <a:extLst>
              <a:ext uri="{FF2B5EF4-FFF2-40B4-BE49-F238E27FC236}">
                <a16:creationId xmlns:a16="http://schemas.microsoft.com/office/drawing/2014/main" id="{C92CE422-206E-42FE-9C84-94E98F490991}"/>
              </a:ext>
            </a:extLst>
          </p:cNvPr>
          <p:cNvSpPr/>
          <p:nvPr/>
        </p:nvSpPr>
        <p:spPr>
          <a:xfrm>
            <a:off x="1645918" y="641465"/>
            <a:ext cx="8965052" cy="2879649"/>
          </a:xfrm>
          <a:prstGeom prst="rect">
            <a:avLst/>
          </a:prstGeom>
          <a:solidFill>
            <a:srgbClr val="4BCAAD">
              <a:lumMod val="75000"/>
            </a:srgbClr>
          </a:solidFill>
          <a:ln w="15875" cap="flat" cmpd="sng" algn="ctr">
            <a:solidFill>
              <a:srgbClr val="2FA3E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56D1C32-BD2C-4172-B093-A712D6FDA9EF}"/>
              </a:ext>
            </a:extLst>
          </p:cNvPr>
          <p:cNvSpPr txBox="1">
            <a:spLocks/>
          </p:cNvSpPr>
          <p:nvPr/>
        </p:nvSpPr>
        <p:spPr>
          <a:xfrm>
            <a:off x="1556444" y="601515"/>
            <a:ext cx="9144000" cy="2959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500" b="1" noProof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맑은 고딕" panose="020B0503020000020004" pitchFamily="34" charset="-127"/>
              </a:rPr>
              <a:t>Thiết kế data warehouse cho doanh nghiệp bán lẻ xe hơi</a:t>
            </a:r>
            <a:br>
              <a:rPr kumimoji="0" lang="en-US" altLang="ko-KR" sz="36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34" charset="-127"/>
                <a:cs typeface="+mj-cs"/>
              </a:rPr>
            </a:br>
            <a:endParaRPr kumimoji="0" lang="en-US" altLang="ko-KR" sz="20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34" charset="-127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+mj-cs"/>
              </a:rPr>
              <a:t>(báo</a:t>
            </a:r>
            <a:r>
              <a:rPr kumimoji="0" lang="en-US" altLang="ko-KR" sz="2000" b="0" i="0" u="none" strike="noStrike" kern="1200" cap="all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+mj-cs"/>
              </a:rPr>
              <a:t> cáo </a:t>
            </a:r>
            <a:r>
              <a:rPr lang="en-US" altLang="ko-KR" sz="200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34" charset="-127"/>
              </a:rPr>
              <a:t>CUỐI KỲ</a:t>
            </a:r>
            <a:r>
              <a:rPr kumimoji="0" lang="en-US" altLang="ko-KR" sz="20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+mj-cs"/>
              </a:rPr>
              <a:t>)</a:t>
            </a:r>
            <a:endParaRPr kumimoji="0" lang="en-US" altLang="ko-KR" sz="3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+mj-cs"/>
            </a:endParaRPr>
          </a:p>
        </p:txBody>
      </p:sp>
      <p:sp>
        <p:nvSpPr>
          <p:cNvPr id="10" name="직사각형 3">
            <a:extLst>
              <a:ext uri="{FF2B5EF4-FFF2-40B4-BE49-F238E27FC236}">
                <a16:creationId xmlns:a16="http://schemas.microsoft.com/office/drawing/2014/main" id="{3BB24EFC-2D3E-47C8-8AA5-44146B019297}"/>
              </a:ext>
            </a:extLst>
          </p:cNvPr>
          <p:cNvSpPr/>
          <p:nvPr/>
        </p:nvSpPr>
        <p:spPr>
          <a:xfrm>
            <a:off x="3185273" y="4092793"/>
            <a:ext cx="5873929" cy="64633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altLang="ko-KR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Vũ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Anh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Dương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Nguyễn Quang Nhật, </a:t>
            </a:r>
            <a:r>
              <a:rPr lang="en-US" altLang="ko-KR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Trần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Đỗ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Hải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Nguyễn Quí Trọng Hiếu.</a:t>
            </a:r>
            <a:endParaRPr lang="ko-KR" altLang="en-US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35" y="5270854"/>
            <a:ext cx="1654403" cy="14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Business Process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02971"/>
            <a:ext cx="3062514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Mô tả các Dimension</a:t>
            </a:r>
          </a:p>
        </p:txBody>
      </p:sp>
      <p:cxnSp>
        <p:nvCxnSpPr>
          <p:cNvPr id="67" name="Đường kết nối Thẳng 67"/>
          <p:cNvCxnSpPr/>
          <p:nvPr/>
        </p:nvCxnSpPr>
        <p:spPr>
          <a:xfrm>
            <a:off x="6962619" y="5718862"/>
            <a:ext cx="24011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Đường kết nối Thẳng 70"/>
          <p:cNvCxnSpPr/>
          <p:nvPr/>
        </p:nvCxnSpPr>
        <p:spPr>
          <a:xfrm flipH="1">
            <a:off x="2881082" y="3221945"/>
            <a:ext cx="230981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23"/>
          <p:cNvGrpSpPr/>
          <p:nvPr/>
        </p:nvGrpSpPr>
        <p:grpSpPr>
          <a:xfrm>
            <a:off x="5385334" y="3443420"/>
            <a:ext cx="1764792" cy="1764792"/>
            <a:chOff x="6019800" y="3276599"/>
            <a:chExt cx="533400" cy="533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0" name="Oval 24"/>
            <p:cNvSpPr/>
            <p:nvPr/>
          </p:nvSpPr>
          <p:spPr>
            <a:xfrm>
              <a:off x="6019800" y="3276599"/>
              <a:ext cx="533400" cy="533400"/>
            </a:xfrm>
            <a:prstGeom prst="ellipse">
              <a:avLst/>
            </a:prstGeom>
            <a:gradFill>
              <a:gsLst>
                <a:gs pos="35000">
                  <a:srgbClr val="00297A"/>
                </a:gs>
                <a:gs pos="7000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7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+mn-lt"/>
                <a:cs typeface="+mn-cs"/>
              </a:endParaRPr>
            </a:p>
          </p:txBody>
        </p:sp>
        <p:sp>
          <p:nvSpPr>
            <p:cNvPr id="71" name="Oval 25"/>
            <p:cNvSpPr/>
            <p:nvPr/>
          </p:nvSpPr>
          <p:spPr>
            <a:xfrm>
              <a:off x="6076474" y="3294184"/>
              <a:ext cx="420053" cy="369339"/>
            </a:xfrm>
            <a:prstGeom prst="ellipse">
              <a:avLst/>
            </a:prstGeom>
            <a:gradFill>
              <a:gsLst>
                <a:gs pos="0">
                  <a:sysClr val="window" lastClr="FFFFFF">
                    <a:lumMod val="100000"/>
                    <a:alpha val="80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72" name="Group 21"/>
          <p:cNvGrpSpPr>
            <a:grpSpLocks/>
          </p:cNvGrpSpPr>
          <p:nvPr/>
        </p:nvGrpSpPr>
        <p:grpSpPr bwMode="auto">
          <a:xfrm>
            <a:off x="4502830" y="2886528"/>
            <a:ext cx="3289300" cy="2978150"/>
            <a:chOff x="2656546" y="2008795"/>
            <a:chExt cx="3830909" cy="3467764"/>
          </a:xfrm>
        </p:grpSpPr>
        <p:sp>
          <p:nvSpPr>
            <p:cNvPr id="73" name="Donut 13"/>
            <p:cNvSpPr/>
            <p:nvPr/>
          </p:nvSpPr>
          <p:spPr>
            <a:xfrm rot="267487">
              <a:off x="4622038" y="2008795"/>
              <a:ext cx="1865417" cy="1605219"/>
            </a:xfrm>
            <a:custGeom>
              <a:avLst/>
              <a:gdLst/>
              <a:ahLst/>
              <a:cxnLst/>
              <a:rect l="l" t="t" r="r" b="b"/>
              <a:pathLst>
                <a:path w="1865417" h="1605219">
                  <a:moveTo>
                    <a:pt x="0" y="8030"/>
                  </a:moveTo>
                  <a:lnTo>
                    <a:pt x="159028" y="0"/>
                  </a:lnTo>
                  <a:cubicBezTo>
                    <a:pt x="991199" y="0"/>
                    <a:pt x="1687907" y="579987"/>
                    <a:pt x="1865417" y="1358146"/>
                  </a:cubicBezTo>
                  <a:lnTo>
                    <a:pt x="1639259" y="1605219"/>
                  </a:lnTo>
                  <a:lnTo>
                    <a:pt x="1368670" y="1389100"/>
                  </a:lnTo>
                  <a:cubicBezTo>
                    <a:pt x="1213037" y="868500"/>
                    <a:pt x="730317" y="489291"/>
                    <a:pt x="159028" y="489291"/>
                  </a:cubicBezTo>
                  <a:cubicBezTo>
                    <a:pt x="108852" y="489291"/>
                    <a:pt x="59358" y="492216"/>
                    <a:pt x="10805" y="498722"/>
                  </a:cubicBezTo>
                  <a:lnTo>
                    <a:pt x="237769" y="259080"/>
                  </a:lnTo>
                  <a:close/>
                </a:path>
              </a:pathLst>
            </a:cu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ysClr val="windowText" lastClr="000000"/>
                </a:solidFill>
                <a:latin typeface="Century Gothic"/>
                <a:cs typeface="+mn-cs"/>
              </a:endParaRPr>
            </a:p>
          </p:txBody>
        </p:sp>
        <p:sp>
          <p:nvSpPr>
            <p:cNvPr id="74" name="Donut 13"/>
            <p:cNvSpPr/>
            <p:nvPr/>
          </p:nvSpPr>
          <p:spPr>
            <a:xfrm rot="10680000">
              <a:off x="2993653" y="3373320"/>
              <a:ext cx="1903797" cy="2103239"/>
            </a:xfrm>
            <a:custGeom>
              <a:avLst/>
              <a:gdLst/>
              <a:ahLst/>
              <a:cxnLst/>
              <a:rect l="l" t="t" r="r" b="b"/>
              <a:pathLst>
                <a:path w="1903797" h="2103239">
                  <a:moveTo>
                    <a:pt x="1651489" y="1817409"/>
                  </a:moveTo>
                  <a:lnTo>
                    <a:pt x="1408194" y="1573498"/>
                  </a:lnTo>
                  <a:cubicBezTo>
                    <a:pt x="1322635" y="960503"/>
                    <a:pt x="795860" y="489291"/>
                    <a:pt x="159028" y="489291"/>
                  </a:cubicBezTo>
                  <a:cubicBezTo>
                    <a:pt x="108852" y="489291"/>
                    <a:pt x="59358" y="492216"/>
                    <a:pt x="10805" y="498722"/>
                  </a:cubicBezTo>
                  <a:lnTo>
                    <a:pt x="237769" y="259080"/>
                  </a:lnTo>
                  <a:lnTo>
                    <a:pt x="0" y="8030"/>
                  </a:lnTo>
                  <a:lnTo>
                    <a:pt x="159028" y="0"/>
                  </a:lnTo>
                  <a:cubicBezTo>
                    <a:pt x="1074672" y="0"/>
                    <a:pt x="1826314" y="702176"/>
                    <a:pt x="1903797" y="1597521"/>
                  </a:cubicBezTo>
                  <a:close/>
                  <a:moveTo>
                    <a:pt x="1374645" y="2103239"/>
                  </a:moveTo>
                  <a:lnTo>
                    <a:pt x="1371400" y="2092516"/>
                  </a:lnTo>
                  <a:lnTo>
                    <a:pt x="1375661" y="2074150"/>
                  </a:lnTo>
                  <a:close/>
                </a:path>
              </a:pathLst>
            </a:cu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ysClr val="windowText" lastClr="000000"/>
                </a:solidFill>
                <a:latin typeface="Century Gothic"/>
                <a:cs typeface="+mn-cs"/>
              </a:endParaRPr>
            </a:p>
          </p:txBody>
        </p:sp>
        <p:sp>
          <p:nvSpPr>
            <p:cNvPr id="75" name="Donut 13"/>
            <p:cNvSpPr/>
            <p:nvPr/>
          </p:nvSpPr>
          <p:spPr>
            <a:xfrm rot="14667487">
              <a:off x="3180234" y="1733771"/>
              <a:ext cx="1260828" cy="2308204"/>
            </a:xfrm>
            <a:custGeom>
              <a:avLst/>
              <a:gdLst/>
              <a:ahLst/>
              <a:cxnLst/>
              <a:rect l="l" t="t" r="r" b="b"/>
              <a:pathLst>
                <a:path w="1260828" h="2308204">
                  <a:moveTo>
                    <a:pt x="1146334" y="2234615"/>
                  </a:moveTo>
                  <a:lnTo>
                    <a:pt x="838482" y="2308204"/>
                  </a:lnTo>
                  <a:lnTo>
                    <a:pt x="728791" y="1939226"/>
                  </a:lnTo>
                  <a:cubicBezTo>
                    <a:pt x="757047" y="1836418"/>
                    <a:pt x="771537" y="1728126"/>
                    <a:pt x="771537" y="1616449"/>
                  </a:cubicBezTo>
                  <a:cubicBezTo>
                    <a:pt x="771537" y="1093183"/>
                    <a:pt x="453402" y="644221"/>
                    <a:pt x="0" y="452434"/>
                  </a:cubicBezTo>
                  <a:lnTo>
                    <a:pt x="292806" y="337768"/>
                  </a:lnTo>
                  <a:lnTo>
                    <a:pt x="186110" y="0"/>
                  </a:lnTo>
                  <a:cubicBezTo>
                    <a:pt x="817477" y="264850"/>
                    <a:pt x="1260828" y="888875"/>
                    <a:pt x="1260828" y="1616449"/>
                  </a:cubicBezTo>
                  <a:cubicBezTo>
                    <a:pt x="1260828" y="1834342"/>
                    <a:pt x="1221065" y="2042949"/>
                    <a:pt x="1146334" y="2234615"/>
                  </a:cubicBezTo>
                  <a:close/>
                </a:path>
              </a:pathLst>
            </a:cu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ysClr val="windowText" lastClr="000000"/>
                </a:solidFill>
                <a:latin typeface="Century Gothic"/>
                <a:cs typeface="+mn-cs"/>
              </a:endParaRPr>
            </a:p>
          </p:txBody>
        </p:sp>
        <p:sp>
          <p:nvSpPr>
            <p:cNvPr id="76" name="Donut 13"/>
            <p:cNvSpPr/>
            <p:nvPr/>
          </p:nvSpPr>
          <p:spPr>
            <a:xfrm rot="5460000">
              <a:off x="4700905" y="3692056"/>
              <a:ext cx="1865417" cy="1605219"/>
            </a:xfrm>
            <a:custGeom>
              <a:avLst/>
              <a:gdLst/>
              <a:ahLst/>
              <a:cxnLst/>
              <a:rect l="l" t="t" r="r" b="b"/>
              <a:pathLst>
                <a:path w="1865417" h="1605219">
                  <a:moveTo>
                    <a:pt x="0" y="8030"/>
                  </a:moveTo>
                  <a:lnTo>
                    <a:pt x="159028" y="0"/>
                  </a:lnTo>
                  <a:cubicBezTo>
                    <a:pt x="991199" y="0"/>
                    <a:pt x="1687907" y="579987"/>
                    <a:pt x="1865417" y="1358146"/>
                  </a:cubicBezTo>
                  <a:lnTo>
                    <a:pt x="1639259" y="1605219"/>
                  </a:lnTo>
                  <a:lnTo>
                    <a:pt x="1368670" y="1389100"/>
                  </a:lnTo>
                  <a:cubicBezTo>
                    <a:pt x="1213037" y="868500"/>
                    <a:pt x="730317" y="489291"/>
                    <a:pt x="159028" y="489291"/>
                  </a:cubicBezTo>
                  <a:cubicBezTo>
                    <a:pt x="108852" y="489291"/>
                    <a:pt x="59358" y="492216"/>
                    <a:pt x="10805" y="498722"/>
                  </a:cubicBezTo>
                  <a:lnTo>
                    <a:pt x="237769" y="259080"/>
                  </a:lnTo>
                  <a:close/>
                </a:path>
              </a:pathLst>
            </a:custGeom>
            <a:gradFill rotWithShape="1">
              <a:gsLst>
                <a:gs pos="0">
                  <a:srgbClr val="AD1D19"/>
                </a:gs>
                <a:gs pos="80000">
                  <a:srgbClr val="E22924"/>
                </a:gs>
                <a:gs pos="100000">
                  <a:srgbClr val="DF2B27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prstClr val="white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Kozuka Gothic Pr6N B" pitchFamily="34" charset="-128"/>
                <a:ea typeface="Kozuka Gothic Pr6N B" pitchFamily="34" charset="-128"/>
                <a:cs typeface="+mn-cs"/>
              </a:endParaRPr>
            </a:p>
          </p:txBody>
        </p:sp>
      </p:grpSp>
      <p:sp>
        <p:nvSpPr>
          <p:cNvPr id="78" name="TextBox 10"/>
          <p:cNvSpPr txBox="1"/>
          <p:nvPr/>
        </p:nvSpPr>
        <p:spPr>
          <a:xfrm>
            <a:off x="2798532" y="2821895"/>
            <a:ext cx="17171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>
                <a:solidFill>
                  <a:srgbClr val="81D55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</a:rPr>
              <a:t>Dim product</a:t>
            </a:r>
            <a:endParaRPr lang="en-US" sz="2000" b="1" kern="0" dirty="0">
              <a:solidFill>
                <a:srgbClr val="81D55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+mn-cs"/>
            </a:endParaRPr>
          </a:p>
        </p:txBody>
      </p:sp>
      <p:sp>
        <p:nvSpPr>
          <p:cNvPr id="79" name="TextBox 11"/>
          <p:cNvSpPr txBox="1"/>
          <p:nvPr/>
        </p:nvSpPr>
        <p:spPr>
          <a:xfrm>
            <a:off x="2798532" y="3293382"/>
            <a:ext cx="2346325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Mã sản phẩm</a:t>
            </a: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Tên sản phẩm</a:t>
            </a: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Nhà cung cấp</a:t>
            </a: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Loại sản phẩm</a:t>
            </a:r>
            <a:endParaRPr lang="en-US" sz="1500" i="1" kern="0" dirty="0">
              <a:solidFill>
                <a:schemeClr val="bg1">
                  <a:lumMod val="75000"/>
                </a:schemeClr>
              </a:solidFill>
              <a:latin typeface="Century Gothic"/>
              <a:cs typeface="+mn-cs"/>
            </a:endParaRPr>
          </a:p>
        </p:txBody>
      </p:sp>
      <p:sp>
        <p:nvSpPr>
          <p:cNvPr id="82" name="TextBox 16"/>
          <p:cNvSpPr txBox="1"/>
          <p:nvPr/>
        </p:nvSpPr>
        <p:spPr>
          <a:xfrm>
            <a:off x="2798532" y="4912408"/>
            <a:ext cx="154561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>
                <a:solidFill>
                  <a:srgbClr val="4BACC6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Dim offices</a:t>
            </a:r>
            <a:endParaRPr lang="en-US" sz="2000" b="1" kern="0" dirty="0">
              <a:solidFill>
                <a:srgbClr val="4BACC6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+mn-cs"/>
            </a:endParaRPr>
          </a:p>
        </p:txBody>
      </p:sp>
      <p:sp>
        <p:nvSpPr>
          <p:cNvPr id="83" name="TextBox 17"/>
          <p:cNvSpPr txBox="1"/>
          <p:nvPr/>
        </p:nvSpPr>
        <p:spPr>
          <a:xfrm>
            <a:off x="2798532" y="5437870"/>
            <a:ext cx="2328863" cy="12464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M</a:t>
            </a:r>
            <a:r>
              <a:rPr lang="vi-VN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ã cửa hàng</a:t>
            </a:r>
            <a:endParaRPr lang="en-US" sz="1500" i="1" kern="0">
              <a:solidFill>
                <a:schemeClr val="bg1">
                  <a:lumMod val="75000"/>
                </a:schemeClr>
              </a:solidFill>
              <a:latin typeface="Century Gothic"/>
            </a:endParaRP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Đ</a:t>
            </a:r>
            <a:r>
              <a:rPr lang="vi-VN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ất nước</a:t>
            </a:r>
            <a:endParaRPr lang="en-US" sz="1500" i="1" kern="0">
              <a:solidFill>
                <a:schemeClr val="bg1">
                  <a:lumMod val="75000"/>
                </a:schemeClr>
              </a:solidFill>
              <a:latin typeface="Century Gothic"/>
            </a:endParaRP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K</a:t>
            </a:r>
            <a:r>
              <a:rPr lang="vi-VN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hu vực</a:t>
            </a:r>
            <a:endParaRPr lang="en-US" sz="1500" i="1" kern="0">
              <a:solidFill>
                <a:schemeClr val="bg1">
                  <a:lumMod val="75000"/>
                </a:schemeClr>
              </a:solidFill>
              <a:latin typeface="Century Gothic"/>
            </a:endParaRP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T</a:t>
            </a:r>
            <a:r>
              <a:rPr lang="vi-VN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hành phố</a:t>
            </a:r>
            <a:endParaRPr lang="en-US" sz="1500" i="1" kern="0">
              <a:solidFill>
                <a:schemeClr val="bg1">
                  <a:lumMod val="75000"/>
                </a:schemeClr>
              </a:solidFill>
              <a:latin typeface="Century Gothic"/>
            </a:endParaRP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Đ</a:t>
            </a:r>
            <a:r>
              <a:rPr lang="vi-VN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ịa chỉ</a:t>
            </a:r>
            <a:endParaRPr lang="en-US" sz="1500" i="1" kern="0">
              <a:solidFill>
                <a:schemeClr val="bg1">
                  <a:lumMod val="75000"/>
                </a:schemeClr>
              </a:solidFill>
              <a:latin typeface="Century Gothic"/>
              <a:cs typeface="+mn-cs"/>
            </a:endParaRPr>
          </a:p>
        </p:txBody>
      </p:sp>
      <p:sp>
        <p:nvSpPr>
          <p:cNvPr id="84" name="TextBox 19"/>
          <p:cNvSpPr txBox="1"/>
          <p:nvPr/>
        </p:nvSpPr>
        <p:spPr>
          <a:xfrm>
            <a:off x="7457166" y="5318812"/>
            <a:ext cx="13179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>
                <a:solidFill>
                  <a:srgbClr val="F862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Dim date</a:t>
            </a:r>
            <a:endParaRPr lang="en-US" sz="2000" b="1" kern="0" dirty="0">
              <a:solidFill>
                <a:srgbClr val="F862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+mn-cs"/>
            </a:endParaRPr>
          </a:p>
        </p:txBody>
      </p:sp>
      <p:sp>
        <p:nvSpPr>
          <p:cNvPr id="85" name="TextBox 20"/>
          <p:cNvSpPr txBox="1"/>
          <p:nvPr/>
        </p:nvSpPr>
        <p:spPr>
          <a:xfrm>
            <a:off x="7425416" y="5844274"/>
            <a:ext cx="2309813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Ngày</a:t>
            </a: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Tháng</a:t>
            </a: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Quý</a:t>
            </a: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Năm</a:t>
            </a:r>
            <a:endParaRPr lang="en-US" sz="1500" i="1" kern="0">
              <a:solidFill>
                <a:schemeClr val="bg1">
                  <a:lumMod val="75000"/>
                </a:schemeClr>
              </a:solidFill>
              <a:latin typeface="Century Gothic"/>
              <a:cs typeface="+mn-cs"/>
            </a:endParaRPr>
          </a:p>
        </p:txBody>
      </p:sp>
      <p:cxnSp>
        <p:nvCxnSpPr>
          <p:cNvPr id="86" name="Đường kết nối Thẳng 65"/>
          <p:cNvCxnSpPr/>
          <p:nvPr/>
        </p:nvCxnSpPr>
        <p:spPr>
          <a:xfrm flipH="1">
            <a:off x="2881083" y="5313127"/>
            <a:ext cx="2170832" cy="1044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Đường kết nối Thẳng 63"/>
          <p:cNvCxnSpPr/>
          <p:nvPr/>
        </p:nvCxnSpPr>
        <p:spPr>
          <a:xfrm>
            <a:off x="7150126" y="3946869"/>
            <a:ext cx="404865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13"/>
          <p:cNvSpPr txBox="1"/>
          <p:nvPr/>
        </p:nvSpPr>
        <p:spPr>
          <a:xfrm>
            <a:off x="8908013" y="3500781"/>
            <a:ext cx="189346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Dim customer</a:t>
            </a:r>
            <a:endParaRPr lang="en-US" sz="2000" b="1" kern="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+mn-cs"/>
            </a:endParaRPr>
          </a:p>
        </p:txBody>
      </p:sp>
      <p:sp>
        <p:nvSpPr>
          <p:cNvPr id="89" name="TextBox 14"/>
          <p:cNvSpPr txBox="1"/>
          <p:nvPr/>
        </p:nvSpPr>
        <p:spPr>
          <a:xfrm>
            <a:off x="8898488" y="4015131"/>
            <a:ext cx="2659063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36538" indent="-236538">
              <a:buFont typeface="Wingdings" pitchFamily="2" charset="2"/>
              <a:buChar char="v"/>
              <a:defRPr/>
            </a:pPr>
            <a:r>
              <a:rPr lang="vi-VN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Mã khách hàng</a:t>
            </a:r>
            <a:endParaRPr lang="en-US" sz="1500" i="1" kern="0">
              <a:solidFill>
                <a:schemeClr val="bg1">
                  <a:lumMod val="75000"/>
                </a:schemeClr>
              </a:solidFill>
              <a:latin typeface="Century Gothic"/>
            </a:endParaRP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T</a:t>
            </a:r>
            <a:r>
              <a:rPr lang="vi-VN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ên khách hàng</a:t>
            </a:r>
            <a:endParaRPr lang="en-US" sz="1500" i="1" kern="0">
              <a:solidFill>
                <a:schemeClr val="bg1">
                  <a:lumMod val="75000"/>
                </a:schemeClr>
              </a:solidFill>
              <a:latin typeface="Century Gothic"/>
            </a:endParaRP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K</a:t>
            </a:r>
            <a:r>
              <a:rPr lang="vi-VN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hu vực</a:t>
            </a:r>
            <a:endParaRPr lang="en-US" sz="1500" i="1" kern="0">
              <a:solidFill>
                <a:schemeClr val="bg1">
                  <a:lumMod val="75000"/>
                </a:schemeClr>
              </a:solidFill>
              <a:latin typeface="Century Gothic"/>
            </a:endParaRP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T</a:t>
            </a:r>
            <a:r>
              <a:rPr lang="vi-VN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hành phố</a:t>
            </a:r>
            <a:endParaRPr lang="en-US" sz="1500" i="1" kern="0">
              <a:solidFill>
                <a:schemeClr val="bg1">
                  <a:lumMod val="75000"/>
                </a:schemeClr>
              </a:solidFill>
              <a:latin typeface="Century Gothic"/>
            </a:endParaRP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Đ</a:t>
            </a:r>
            <a:r>
              <a:rPr lang="vi-VN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ịa chỉ</a:t>
            </a:r>
            <a:endParaRPr lang="en-US" sz="1500" i="1" kern="0">
              <a:solidFill>
                <a:schemeClr val="bg1">
                  <a:lumMod val="75000"/>
                </a:schemeClr>
              </a:solidFill>
              <a:latin typeface="Century Gothic"/>
            </a:endParaRP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M</a:t>
            </a:r>
            <a:r>
              <a:rPr lang="vi-VN" sz="1500" i="1" kern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ã bưu điện</a:t>
            </a:r>
            <a:endParaRPr lang="en-US" sz="1500" i="1" kern="0" dirty="0">
              <a:solidFill>
                <a:schemeClr val="bg1">
                  <a:lumMod val="75000"/>
                </a:schemeClr>
              </a:solidFill>
              <a:latin typeface="Century Gothic"/>
              <a:cs typeface="+mn-cs"/>
            </a:endParaRPr>
          </a:p>
        </p:txBody>
      </p:sp>
      <p:cxnSp>
        <p:nvCxnSpPr>
          <p:cNvPr id="97" name="Đường kết nối Thẳng 63"/>
          <p:cNvCxnSpPr/>
          <p:nvPr/>
        </p:nvCxnSpPr>
        <p:spPr>
          <a:xfrm>
            <a:off x="6621299" y="2746600"/>
            <a:ext cx="310440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13"/>
          <p:cNvSpPr txBox="1"/>
          <p:nvPr/>
        </p:nvSpPr>
        <p:spPr>
          <a:xfrm>
            <a:off x="7434941" y="2300512"/>
            <a:ext cx="20120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Dim employee</a:t>
            </a:r>
            <a:endParaRPr lang="en-US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+mn-cs"/>
            </a:endParaRPr>
          </a:p>
        </p:txBody>
      </p:sp>
      <p:sp>
        <p:nvSpPr>
          <p:cNvPr id="99" name="TextBox 14"/>
          <p:cNvSpPr txBox="1"/>
          <p:nvPr/>
        </p:nvSpPr>
        <p:spPr>
          <a:xfrm>
            <a:off x="7425416" y="2814862"/>
            <a:ext cx="2659063" cy="7848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 dirty="0" err="1">
                <a:solidFill>
                  <a:schemeClr val="bg1">
                    <a:lumMod val="75000"/>
                  </a:schemeClr>
                </a:solidFill>
                <a:latin typeface="Century Gothic"/>
              </a:rPr>
              <a:t>Mã</a:t>
            </a:r>
            <a:r>
              <a:rPr lang="en-US" sz="1500" i="1" kern="0" dirty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 </a:t>
            </a:r>
            <a:r>
              <a:rPr lang="en-US" sz="1500" i="1" kern="0" dirty="0" err="1">
                <a:solidFill>
                  <a:schemeClr val="bg1">
                    <a:lumMod val="75000"/>
                  </a:schemeClr>
                </a:solidFill>
                <a:latin typeface="Century Gothic"/>
              </a:rPr>
              <a:t>nhân</a:t>
            </a:r>
            <a:r>
              <a:rPr lang="en-US" sz="1500" i="1" kern="0" dirty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 </a:t>
            </a:r>
            <a:r>
              <a:rPr lang="en-US" sz="1500" i="1" kern="0" dirty="0" err="1">
                <a:solidFill>
                  <a:schemeClr val="bg1">
                    <a:lumMod val="75000"/>
                  </a:schemeClr>
                </a:solidFill>
                <a:latin typeface="Century Gothic"/>
              </a:rPr>
              <a:t>viên</a:t>
            </a:r>
            <a:endParaRPr lang="en-US" sz="1500" i="1" kern="0" dirty="0">
              <a:solidFill>
                <a:schemeClr val="bg1">
                  <a:lumMod val="75000"/>
                </a:schemeClr>
              </a:solidFill>
              <a:latin typeface="Century Gothic"/>
            </a:endParaRP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 dirty="0" err="1">
                <a:solidFill>
                  <a:schemeClr val="bg1">
                    <a:lumMod val="75000"/>
                  </a:schemeClr>
                </a:solidFill>
                <a:latin typeface="Century Gothic"/>
              </a:rPr>
              <a:t>Mã</a:t>
            </a:r>
            <a:r>
              <a:rPr lang="en-US" sz="1500" i="1" kern="0" dirty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 </a:t>
            </a:r>
            <a:r>
              <a:rPr lang="en-US" sz="1500" i="1" kern="0" dirty="0" err="1">
                <a:solidFill>
                  <a:schemeClr val="bg1">
                    <a:lumMod val="75000"/>
                  </a:schemeClr>
                </a:solidFill>
                <a:latin typeface="Century Gothic"/>
              </a:rPr>
              <a:t>cửa</a:t>
            </a:r>
            <a:r>
              <a:rPr lang="en-US" sz="1500" i="1" kern="0" dirty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 </a:t>
            </a:r>
            <a:r>
              <a:rPr lang="en-US" sz="1500" i="1" kern="0" dirty="0" err="1">
                <a:solidFill>
                  <a:schemeClr val="bg1">
                    <a:lumMod val="75000"/>
                  </a:schemeClr>
                </a:solidFill>
                <a:latin typeface="Century Gothic"/>
              </a:rPr>
              <a:t>hàng</a:t>
            </a:r>
            <a:endParaRPr lang="en-US" sz="1500" i="1" kern="0" dirty="0">
              <a:solidFill>
                <a:schemeClr val="bg1">
                  <a:lumMod val="75000"/>
                </a:schemeClr>
              </a:solidFill>
              <a:latin typeface="Century Gothic"/>
            </a:endParaRPr>
          </a:p>
          <a:p>
            <a:pPr marL="236538" indent="-236538">
              <a:buFont typeface="Wingdings" pitchFamily="2" charset="2"/>
              <a:buChar char="v"/>
              <a:defRPr/>
            </a:pPr>
            <a:r>
              <a:rPr lang="en-US" sz="1500" i="1" kern="0" dirty="0" err="1">
                <a:solidFill>
                  <a:schemeClr val="bg1">
                    <a:lumMod val="75000"/>
                  </a:schemeClr>
                </a:solidFill>
                <a:latin typeface="Century Gothic"/>
              </a:rPr>
              <a:t>Chức</a:t>
            </a:r>
            <a:r>
              <a:rPr lang="en-US" sz="1500" i="1" kern="0" dirty="0">
                <a:solidFill>
                  <a:schemeClr val="bg1">
                    <a:lumMod val="75000"/>
                  </a:schemeClr>
                </a:solidFill>
                <a:latin typeface="Century Gothic"/>
              </a:rPr>
              <a:t> </a:t>
            </a:r>
            <a:r>
              <a:rPr lang="en-US" sz="1500" i="1" kern="0" dirty="0" err="1">
                <a:solidFill>
                  <a:schemeClr val="bg1">
                    <a:lumMod val="75000"/>
                  </a:schemeClr>
                </a:solidFill>
                <a:latin typeface="Century Gothic"/>
              </a:rPr>
              <a:t>vụ</a:t>
            </a:r>
            <a:endParaRPr lang="en-US" sz="1500" i="1" kern="0" dirty="0">
              <a:solidFill>
                <a:schemeClr val="bg1">
                  <a:lumMod val="75000"/>
                </a:schemeClr>
              </a:solidFill>
              <a:latin typeface="Century Gothi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2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2" grpId="0"/>
      <p:bldP spid="83" grpId="0"/>
      <p:bldP spid="84" grpId="0"/>
      <p:bldP spid="85" grpId="0"/>
      <p:bldP spid="88" grpId="0"/>
      <p:bldP spid="89" grpId="0"/>
      <p:bldP spid="98" grpId="0"/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002971"/>
            <a:ext cx="1524000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Business Process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17" y="2002971"/>
            <a:ext cx="8360165" cy="478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5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2002971"/>
            <a:ext cx="1596571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Business Process</a:t>
            </a:r>
          </a:p>
        </p:txBody>
      </p:sp>
      <p:sp>
        <p:nvSpPr>
          <p:cNvPr id="6" name="Rectangle 2"/>
          <p:cNvSpPr/>
          <p:nvPr/>
        </p:nvSpPr>
        <p:spPr>
          <a:xfrm>
            <a:off x="3628344" y="2002971"/>
            <a:ext cx="4225925" cy="1257300"/>
          </a:xfrm>
          <a:custGeom>
            <a:avLst/>
            <a:gdLst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9900 w 1739900"/>
              <a:gd name="connsiteY2" fmla="*/ 1257301 h 1257301"/>
              <a:gd name="connsiteX3" fmla="*/ 0 w 1739900"/>
              <a:gd name="connsiteY3" fmla="*/ 1257301 h 1257301"/>
              <a:gd name="connsiteX4" fmla="*/ 0 w 1739900"/>
              <a:gd name="connsiteY4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2343162"/>
              <a:gd name="connsiteY0" fmla="*/ 0 h 1257301"/>
              <a:gd name="connsiteX1" fmla="*/ 1739900 w 2343162"/>
              <a:gd name="connsiteY1" fmla="*/ 0 h 1257301"/>
              <a:gd name="connsiteX2" fmla="*/ 2343150 w 2343162"/>
              <a:gd name="connsiteY2" fmla="*/ 622301 h 1257301"/>
              <a:gd name="connsiteX3" fmla="*/ 1739900 w 2343162"/>
              <a:gd name="connsiteY3" fmla="*/ 1257301 h 1257301"/>
              <a:gd name="connsiteX4" fmla="*/ 0 w 2343162"/>
              <a:gd name="connsiteY4" fmla="*/ 1257301 h 1257301"/>
              <a:gd name="connsiteX5" fmla="*/ 0 w 2343162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0"/>
              <a:gd name="connsiteY0" fmla="*/ 0 h 1257301"/>
              <a:gd name="connsiteX1" fmla="*/ 1739900 w 2343150"/>
              <a:gd name="connsiteY1" fmla="*/ 0 h 1257301"/>
              <a:gd name="connsiteX2" fmla="*/ 2343150 w 2343150"/>
              <a:gd name="connsiteY2" fmla="*/ 622301 h 1257301"/>
              <a:gd name="connsiteX3" fmla="*/ 1739900 w 2343150"/>
              <a:gd name="connsiteY3" fmla="*/ 1257301 h 1257301"/>
              <a:gd name="connsiteX4" fmla="*/ 0 w 2343150"/>
              <a:gd name="connsiteY4" fmla="*/ 1257301 h 1257301"/>
              <a:gd name="connsiteX5" fmla="*/ 0 w 234315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9349" h="1257301">
                <a:moveTo>
                  <a:pt x="0" y="0"/>
                </a:moveTo>
                <a:lnTo>
                  <a:pt x="1739900" y="0"/>
                </a:lnTo>
                <a:cubicBezTo>
                  <a:pt x="2097919" y="736600"/>
                  <a:pt x="1710758" y="-66675"/>
                  <a:pt x="2049349" y="635001"/>
                </a:cubicBezTo>
                <a:cubicBezTo>
                  <a:pt x="1687248" y="1352551"/>
                  <a:pt x="2110278" y="514351"/>
                  <a:pt x="1739900" y="1257301"/>
                </a:cubicBezTo>
                <a:lnTo>
                  <a:pt x="0" y="125730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ound Same Side Corner Rectangle 1"/>
          <p:cNvSpPr/>
          <p:nvPr/>
        </p:nvSpPr>
        <p:spPr>
          <a:xfrm rot="16200000">
            <a:off x="2609169" y="1612446"/>
            <a:ext cx="1257300" cy="2038350"/>
          </a:xfrm>
          <a:custGeom>
            <a:avLst/>
            <a:gdLst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330205 h 1416050"/>
              <a:gd name="connsiteX8" fmla="*/ 330205 w 1257300"/>
              <a:gd name="connsiteY8" fmla="*/ 0 h 1416050"/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59055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1416050 h 1416050"/>
              <a:gd name="connsiteX8" fmla="*/ 0 w 1257300"/>
              <a:gd name="connsiteY8" fmla="*/ 330205 h 1416050"/>
              <a:gd name="connsiteX9" fmla="*/ 330205 w 1257300"/>
              <a:gd name="connsiteY9" fmla="*/ 0 h 1416050"/>
              <a:gd name="connsiteX0" fmla="*/ 330205 w 1257300"/>
              <a:gd name="connsiteY0" fmla="*/ 0 h 2038350"/>
              <a:gd name="connsiteX1" fmla="*/ 927095 w 1257300"/>
              <a:gd name="connsiteY1" fmla="*/ 0 h 2038350"/>
              <a:gd name="connsiteX2" fmla="*/ 1257300 w 1257300"/>
              <a:gd name="connsiteY2" fmla="*/ 330205 h 2038350"/>
              <a:gd name="connsiteX3" fmla="*/ 1257300 w 1257300"/>
              <a:gd name="connsiteY3" fmla="*/ 1416050 h 2038350"/>
              <a:gd name="connsiteX4" fmla="*/ 1257300 w 1257300"/>
              <a:gd name="connsiteY4" fmla="*/ 1416050 h 2038350"/>
              <a:gd name="connsiteX5" fmla="*/ 628650 w 1257300"/>
              <a:gd name="connsiteY5" fmla="*/ 2038350 h 2038350"/>
              <a:gd name="connsiteX6" fmla="*/ 0 w 1257300"/>
              <a:gd name="connsiteY6" fmla="*/ 1416050 h 2038350"/>
              <a:gd name="connsiteX7" fmla="*/ 0 w 1257300"/>
              <a:gd name="connsiteY7" fmla="*/ 1416050 h 2038350"/>
              <a:gd name="connsiteX8" fmla="*/ 0 w 1257300"/>
              <a:gd name="connsiteY8" fmla="*/ 330205 h 2038350"/>
              <a:gd name="connsiteX9" fmla="*/ 330205 w 1257300"/>
              <a:gd name="connsiteY9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300" h="2038350">
                <a:moveTo>
                  <a:pt x="330205" y="0"/>
                </a:moveTo>
                <a:lnTo>
                  <a:pt x="927095" y="0"/>
                </a:lnTo>
                <a:cubicBezTo>
                  <a:pt x="1109462" y="0"/>
                  <a:pt x="1257300" y="147838"/>
                  <a:pt x="1257300" y="330205"/>
                </a:cubicBezTo>
                <a:lnTo>
                  <a:pt x="1257300" y="1416050"/>
                </a:lnTo>
                <a:lnTo>
                  <a:pt x="1257300" y="1416050"/>
                </a:lnTo>
                <a:lnTo>
                  <a:pt x="628650" y="2038350"/>
                </a:lnTo>
                <a:lnTo>
                  <a:pt x="0" y="1416050"/>
                </a:lnTo>
                <a:lnTo>
                  <a:pt x="0" y="1416050"/>
                </a:lnTo>
                <a:lnTo>
                  <a:pt x="0" y="330205"/>
                </a:lnTo>
                <a:cubicBezTo>
                  <a:pt x="0" y="147838"/>
                  <a:pt x="147838" y="0"/>
                  <a:pt x="330205" y="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3747406" y="2541133"/>
            <a:ext cx="371475" cy="180975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Rectangle 2"/>
          <p:cNvSpPr/>
          <p:nvPr/>
        </p:nvSpPr>
        <p:spPr>
          <a:xfrm>
            <a:off x="3628344" y="3641271"/>
            <a:ext cx="4225925" cy="1257300"/>
          </a:xfrm>
          <a:custGeom>
            <a:avLst/>
            <a:gdLst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9900 w 1739900"/>
              <a:gd name="connsiteY2" fmla="*/ 1257301 h 1257301"/>
              <a:gd name="connsiteX3" fmla="*/ 0 w 1739900"/>
              <a:gd name="connsiteY3" fmla="*/ 1257301 h 1257301"/>
              <a:gd name="connsiteX4" fmla="*/ 0 w 1739900"/>
              <a:gd name="connsiteY4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2343162"/>
              <a:gd name="connsiteY0" fmla="*/ 0 h 1257301"/>
              <a:gd name="connsiteX1" fmla="*/ 1739900 w 2343162"/>
              <a:gd name="connsiteY1" fmla="*/ 0 h 1257301"/>
              <a:gd name="connsiteX2" fmla="*/ 2343150 w 2343162"/>
              <a:gd name="connsiteY2" fmla="*/ 622301 h 1257301"/>
              <a:gd name="connsiteX3" fmla="*/ 1739900 w 2343162"/>
              <a:gd name="connsiteY3" fmla="*/ 1257301 h 1257301"/>
              <a:gd name="connsiteX4" fmla="*/ 0 w 2343162"/>
              <a:gd name="connsiteY4" fmla="*/ 1257301 h 1257301"/>
              <a:gd name="connsiteX5" fmla="*/ 0 w 2343162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0"/>
              <a:gd name="connsiteY0" fmla="*/ 0 h 1257301"/>
              <a:gd name="connsiteX1" fmla="*/ 1739900 w 2343150"/>
              <a:gd name="connsiteY1" fmla="*/ 0 h 1257301"/>
              <a:gd name="connsiteX2" fmla="*/ 2343150 w 2343150"/>
              <a:gd name="connsiteY2" fmla="*/ 622301 h 1257301"/>
              <a:gd name="connsiteX3" fmla="*/ 1739900 w 2343150"/>
              <a:gd name="connsiteY3" fmla="*/ 1257301 h 1257301"/>
              <a:gd name="connsiteX4" fmla="*/ 0 w 2343150"/>
              <a:gd name="connsiteY4" fmla="*/ 1257301 h 1257301"/>
              <a:gd name="connsiteX5" fmla="*/ 0 w 234315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9349" h="1257301">
                <a:moveTo>
                  <a:pt x="0" y="0"/>
                </a:moveTo>
                <a:lnTo>
                  <a:pt x="1739900" y="0"/>
                </a:lnTo>
                <a:cubicBezTo>
                  <a:pt x="2097919" y="736600"/>
                  <a:pt x="1710758" y="-66675"/>
                  <a:pt x="2049349" y="635001"/>
                </a:cubicBezTo>
                <a:cubicBezTo>
                  <a:pt x="1687248" y="1352551"/>
                  <a:pt x="2110278" y="514351"/>
                  <a:pt x="1739900" y="1257301"/>
                </a:cubicBezTo>
                <a:lnTo>
                  <a:pt x="0" y="125730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ound Same Side Corner Rectangle 1"/>
          <p:cNvSpPr/>
          <p:nvPr/>
        </p:nvSpPr>
        <p:spPr>
          <a:xfrm rot="16200000">
            <a:off x="2609169" y="3250746"/>
            <a:ext cx="1257300" cy="2038350"/>
          </a:xfrm>
          <a:custGeom>
            <a:avLst/>
            <a:gdLst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330205 h 1416050"/>
              <a:gd name="connsiteX8" fmla="*/ 330205 w 1257300"/>
              <a:gd name="connsiteY8" fmla="*/ 0 h 1416050"/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59055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1416050 h 1416050"/>
              <a:gd name="connsiteX8" fmla="*/ 0 w 1257300"/>
              <a:gd name="connsiteY8" fmla="*/ 330205 h 1416050"/>
              <a:gd name="connsiteX9" fmla="*/ 330205 w 1257300"/>
              <a:gd name="connsiteY9" fmla="*/ 0 h 1416050"/>
              <a:gd name="connsiteX0" fmla="*/ 330205 w 1257300"/>
              <a:gd name="connsiteY0" fmla="*/ 0 h 2038350"/>
              <a:gd name="connsiteX1" fmla="*/ 927095 w 1257300"/>
              <a:gd name="connsiteY1" fmla="*/ 0 h 2038350"/>
              <a:gd name="connsiteX2" fmla="*/ 1257300 w 1257300"/>
              <a:gd name="connsiteY2" fmla="*/ 330205 h 2038350"/>
              <a:gd name="connsiteX3" fmla="*/ 1257300 w 1257300"/>
              <a:gd name="connsiteY3" fmla="*/ 1416050 h 2038350"/>
              <a:gd name="connsiteX4" fmla="*/ 1257300 w 1257300"/>
              <a:gd name="connsiteY4" fmla="*/ 1416050 h 2038350"/>
              <a:gd name="connsiteX5" fmla="*/ 628650 w 1257300"/>
              <a:gd name="connsiteY5" fmla="*/ 2038350 h 2038350"/>
              <a:gd name="connsiteX6" fmla="*/ 0 w 1257300"/>
              <a:gd name="connsiteY6" fmla="*/ 1416050 h 2038350"/>
              <a:gd name="connsiteX7" fmla="*/ 0 w 1257300"/>
              <a:gd name="connsiteY7" fmla="*/ 1416050 h 2038350"/>
              <a:gd name="connsiteX8" fmla="*/ 0 w 1257300"/>
              <a:gd name="connsiteY8" fmla="*/ 330205 h 2038350"/>
              <a:gd name="connsiteX9" fmla="*/ 330205 w 1257300"/>
              <a:gd name="connsiteY9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300" h="2038350">
                <a:moveTo>
                  <a:pt x="330205" y="0"/>
                </a:moveTo>
                <a:lnTo>
                  <a:pt x="927095" y="0"/>
                </a:lnTo>
                <a:cubicBezTo>
                  <a:pt x="1109462" y="0"/>
                  <a:pt x="1257300" y="147838"/>
                  <a:pt x="1257300" y="330205"/>
                </a:cubicBezTo>
                <a:lnTo>
                  <a:pt x="1257300" y="1416050"/>
                </a:lnTo>
                <a:lnTo>
                  <a:pt x="1257300" y="1416050"/>
                </a:lnTo>
                <a:lnTo>
                  <a:pt x="628650" y="2038350"/>
                </a:lnTo>
                <a:lnTo>
                  <a:pt x="0" y="1416050"/>
                </a:lnTo>
                <a:lnTo>
                  <a:pt x="0" y="1416050"/>
                </a:lnTo>
                <a:lnTo>
                  <a:pt x="0" y="330205"/>
                </a:lnTo>
                <a:cubicBezTo>
                  <a:pt x="0" y="147838"/>
                  <a:pt x="147838" y="0"/>
                  <a:pt x="330205" y="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5400000">
            <a:off x="3747406" y="4179433"/>
            <a:ext cx="371475" cy="180975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2"/>
          <p:cNvSpPr/>
          <p:nvPr/>
        </p:nvSpPr>
        <p:spPr>
          <a:xfrm>
            <a:off x="3628344" y="5270046"/>
            <a:ext cx="4225925" cy="1257300"/>
          </a:xfrm>
          <a:custGeom>
            <a:avLst/>
            <a:gdLst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9900 w 1739900"/>
              <a:gd name="connsiteY2" fmla="*/ 1257301 h 1257301"/>
              <a:gd name="connsiteX3" fmla="*/ 0 w 1739900"/>
              <a:gd name="connsiteY3" fmla="*/ 1257301 h 1257301"/>
              <a:gd name="connsiteX4" fmla="*/ 0 w 1739900"/>
              <a:gd name="connsiteY4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1739900"/>
              <a:gd name="connsiteY0" fmla="*/ 0 h 1257301"/>
              <a:gd name="connsiteX1" fmla="*/ 1739900 w 1739900"/>
              <a:gd name="connsiteY1" fmla="*/ 0 h 1257301"/>
              <a:gd name="connsiteX2" fmla="*/ 1733550 w 1739900"/>
              <a:gd name="connsiteY2" fmla="*/ 628651 h 1257301"/>
              <a:gd name="connsiteX3" fmla="*/ 1739900 w 1739900"/>
              <a:gd name="connsiteY3" fmla="*/ 1257301 h 1257301"/>
              <a:gd name="connsiteX4" fmla="*/ 0 w 1739900"/>
              <a:gd name="connsiteY4" fmla="*/ 1257301 h 1257301"/>
              <a:gd name="connsiteX5" fmla="*/ 0 w 1739900"/>
              <a:gd name="connsiteY5" fmla="*/ 0 h 1257301"/>
              <a:gd name="connsiteX0" fmla="*/ 0 w 2343162"/>
              <a:gd name="connsiteY0" fmla="*/ 0 h 1257301"/>
              <a:gd name="connsiteX1" fmla="*/ 1739900 w 2343162"/>
              <a:gd name="connsiteY1" fmla="*/ 0 h 1257301"/>
              <a:gd name="connsiteX2" fmla="*/ 2343150 w 2343162"/>
              <a:gd name="connsiteY2" fmla="*/ 622301 h 1257301"/>
              <a:gd name="connsiteX3" fmla="*/ 1739900 w 2343162"/>
              <a:gd name="connsiteY3" fmla="*/ 1257301 h 1257301"/>
              <a:gd name="connsiteX4" fmla="*/ 0 w 2343162"/>
              <a:gd name="connsiteY4" fmla="*/ 1257301 h 1257301"/>
              <a:gd name="connsiteX5" fmla="*/ 0 w 2343162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5"/>
              <a:gd name="connsiteY0" fmla="*/ 0 h 1257301"/>
              <a:gd name="connsiteX1" fmla="*/ 1739900 w 2343155"/>
              <a:gd name="connsiteY1" fmla="*/ 0 h 1257301"/>
              <a:gd name="connsiteX2" fmla="*/ 2343150 w 2343155"/>
              <a:gd name="connsiteY2" fmla="*/ 622301 h 1257301"/>
              <a:gd name="connsiteX3" fmla="*/ 1739900 w 2343155"/>
              <a:gd name="connsiteY3" fmla="*/ 1257301 h 1257301"/>
              <a:gd name="connsiteX4" fmla="*/ 0 w 2343155"/>
              <a:gd name="connsiteY4" fmla="*/ 1257301 h 1257301"/>
              <a:gd name="connsiteX5" fmla="*/ 0 w 2343155"/>
              <a:gd name="connsiteY5" fmla="*/ 0 h 1257301"/>
              <a:gd name="connsiteX0" fmla="*/ 0 w 2343150"/>
              <a:gd name="connsiteY0" fmla="*/ 0 h 1257301"/>
              <a:gd name="connsiteX1" fmla="*/ 1739900 w 2343150"/>
              <a:gd name="connsiteY1" fmla="*/ 0 h 1257301"/>
              <a:gd name="connsiteX2" fmla="*/ 2343150 w 2343150"/>
              <a:gd name="connsiteY2" fmla="*/ 622301 h 1257301"/>
              <a:gd name="connsiteX3" fmla="*/ 1739900 w 2343150"/>
              <a:gd name="connsiteY3" fmla="*/ 1257301 h 1257301"/>
              <a:gd name="connsiteX4" fmla="*/ 0 w 2343150"/>
              <a:gd name="connsiteY4" fmla="*/ 1257301 h 1257301"/>
              <a:gd name="connsiteX5" fmla="*/ 0 w 234315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362200"/>
              <a:gd name="connsiteY0" fmla="*/ 0 h 1257301"/>
              <a:gd name="connsiteX1" fmla="*/ 1739900 w 2362200"/>
              <a:gd name="connsiteY1" fmla="*/ 0 h 1257301"/>
              <a:gd name="connsiteX2" fmla="*/ 2362200 w 2362200"/>
              <a:gd name="connsiteY2" fmla="*/ 635001 h 1257301"/>
              <a:gd name="connsiteX3" fmla="*/ 1739900 w 2362200"/>
              <a:gd name="connsiteY3" fmla="*/ 1257301 h 1257301"/>
              <a:gd name="connsiteX4" fmla="*/ 0 w 2362200"/>
              <a:gd name="connsiteY4" fmla="*/ 1257301 h 1257301"/>
              <a:gd name="connsiteX5" fmla="*/ 0 w 2362200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  <a:gd name="connsiteX0" fmla="*/ 0 w 2049349"/>
              <a:gd name="connsiteY0" fmla="*/ 0 h 1257301"/>
              <a:gd name="connsiteX1" fmla="*/ 1739900 w 2049349"/>
              <a:gd name="connsiteY1" fmla="*/ 0 h 1257301"/>
              <a:gd name="connsiteX2" fmla="*/ 2049349 w 2049349"/>
              <a:gd name="connsiteY2" fmla="*/ 635001 h 1257301"/>
              <a:gd name="connsiteX3" fmla="*/ 1739900 w 2049349"/>
              <a:gd name="connsiteY3" fmla="*/ 1257301 h 1257301"/>
              <a:gd name="connsiteX4" fmla="*/ 0 w 2049349"/>
              <a:gd name="connsiteY4" fmla="*/ 1257301 h 1257301"/>
              <a:gd name="connsiteX5" fmla="*/ 0 w 2049349"/>
              <a:gd name="connsiteY5" fmla="*/ 0 h 12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9349" h="1257301">
                <a:moveTo>
                  <a:pt x="0" y="0"/>
                </a:moveTo>
                <a:lnTo>
                  <a:pt x="1739900" y="0"/>
                </a:lnTo>
                <a:cubicBezTo>
                  <a:pt x="2097919" y="736600"/>
                  <a:pt x="1710758" y="-66675"/>
                  <a:pt x="2049349" y="635001"/>
                </a:cubicBezTo>
                <a:cubicBezTo>
                  <a:pt x="1687248" y="1352551"/>
                  <a:pt x="2110278" y="514351"/>
                  <a:pt x="1739900" y="1257301"/>
                </a:cubicBezTo>
                <a:lnTo>
                  <a:pt x="0" y="125730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Round Same Side Corner Rectangle 1"/>
          <p:cNvSpPr/>
          <p:nvPr/>
        </p:nvSpPr>
        <p:spPr>
          <a:xfrm rot="16200000">
            <a:off x="2609169" y="4879521"/>
            <a:ext cx="1257300" cy="2038350"/>
          </a:xfrm>
          <a:custGeom>
            <a:avLst/>
            <a:gdLst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330205 h 1416050"/>
              <a:gd name="connsiteX8" fmla="*/ 330205 w 1257300"/>
              <a:gd name="connsiteY8" fmla="*/ 0 h 1416050"/>
              <a:gd name="connsiteX0" fmla="*/ 330205 w 1257300"/>
              <a:gd name="connsiteY0" fmla="*/ 0 h 1416050"/>
              <a:gd name="connsiteX1" fmla="*/ 927095 w 1257300"/>
              <a:gd name="connsiteY1" fmla="*/ 0 h 1416050"/>
              <a:gd name="connsiteX2" fmla="*/ 1257300 w 1257300"/>
              <a:gd name="connsiteY2" fmla="*/ 330205 h 1416050"/>
              <a:gd name="connsiteX3" fmla="*/ 1257300 w 1257300"/>
              <a:gd name="connsiteY3" fmla="*/ 1416050 h 1416050"/>
              <a:gd name="connsiteX4" fmla="*/ 1257300 w 1257300"/>
              <a:gd name="connsiteY4" fmla="*/ 1416050 h 1416050"/>
              <a:gd name="connsiteX5" fmla="*/ 590550 w 1257300"/>
              <a:gd name="connsiteY5" fmla="*/ 1416050 h 1416050"/>
              <a:gd name="connsiteX6" fmla="*/ 0 w 1257300"/>
              <a:gd name="connsiteY6" fmla="*/ 1416050 h 1416050"/>
              <a:gd name="connsiteX7" fmla="*/ 0 w 1257300"/>
              <a:gd name="connsiteY7" fmla="*/ 1416050 h 1416050"/>
              <a:gd name="connsiteX8" fmla="*/ 0 w 1257300"/>
              <a:gd name="connsiteY8" fmla="*/ 330205 h 1416050"/>
              <a:gd name="connsiteX9" fmla="*/ 330205 w 1257300"/>
              <a:gd name="connsiteY9" fmla="*/ 0 h 1416050"/>
              <a:gd name="connsiteX0" fmla="*/ 330205 w 1257300"/>
              <a:gd name="connsiteY0" fmla="*/ 0 h 2038350"/>
              <a:gd name="connsiteX1" fmla="*/ 927095 w 1257300"/>
              <a:gd name="connsiteY1" fmla="*/ 0 h 2038350"/>
              <a:gd name="connsiteX2" fmla="*/ 1257300 w 1257300"/>
              <a:gd name="connsiteY2" fmla="*/ 330205 h 2038350"/>
              <a:gd name="connsiteX3" fmla="*/ 1257300 w 1257300"/>
              <a:gd name="connsiteY3" fmla="*/ 1416050 h 2038350"/>
              <a:gd name="connsiteX4" fmla="*/ 1257300 w 1257300"/>
              <a:gd name="connsiteY4" fmla="*/ 1416050 h 2038350"/>
              <a:gd name="connsiteX5" fmla="*/ 628650 w 1257300"/>
              <a:gd name="connsiteY5" fmla="*/ 2038350 h 2038350"/>
              <a:gd name="connsiteX6" fmla="*/ 0 w 1257300"/>
              <a:gd name="connsiteY6" fmla="*/ 1416050 h 2038350"/>
              <a:gd name="connsiteX7" fmla="*/ 0 w 1257300"/>
              <a:gd name="connsiteY7" fmla="*/ 1416050 h 2038350"/>
              <a:gd name="connsiteX8" fmla="*/ 0 w 1257300"/>
              <a:gd name="connsiteY8" fmla="*/ 330205 h 2038350"/>
              <a:gd name="connsiteX9" fmla="*/ 330205 w 1257300"/>
              <a:gd name="connsiteY9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300" h="2038350">
                <a:moveTo>
                  <a:pt x="330205" y="0"/>
                </a:moveTo>
                <a:lnTo>
                  <a:pt x="927095" y="0"/>
                </a:lnTo>
                <a:cubicBezTo>
                  <a:pt x="1109462" y="0"/>
                  <a:pt x="1257300" y="147838"/>
                  <a:pt x="1257300" y="330205"/>
                </a:cubicBezTo>
                <a:lnTo>
                  <a:pt x="1257300" y="1416050"/>
                </a:lnTo>
                <a:lnTo>
                  <a:pt x="1257300" y="1416050"/>
                </a:lnTo>
                <a:lnTo>
                  <a:pt x="628650" y="2038350"/>
                </a:lnTo>
                <a:lnTo>
                  <a:pt x="0" y="1416050"/>
                </a:lnTo>
                <a:lnTo>
                  <a:pt x="0" y="1416050"/>
                </a:lnTo>
                <a:lnTo>
                  <a:pt x="0" y="330205"/>
                </a:lnTo>
                <a:cubicBezTo>
                  <a:pt x="0" y="147838"/>
                  <a:pt x="147838" y="0"/>
                  <a:pt x="330205" y="0"/>
                </a:cubicBezTo>
                <a:close/>
              </a:path>
            </a:pathLst>
          </a:cu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5400000">
            <a:off x="3746613" y="5807414"/>
            <a:ext cx="373062" cy="180975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/>
          </a:p>
        </p:txBody>
      </p:sp>
      <p:sp>
        <p:nvSpPr>
          <p:cNvPr id="16" name="TextBox 41"/>
          <p:cNvSpPr txBox="1">
            <a:spLocks noChangeArrowheads="1"/>
          </p:cNvSpPr>
          <p:nvPr/>
        </p:nvSpPr>
        <p:spPr bwMode="auto">
          <a:xfrm>
            <a:off x="2174254" y="2462343"/>
            <a:ext cx="17604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QuantityInOrder</a:t>
            </a:r>
          </a:p>
        </p:txBody>
      </p:sp>
      <p:sp>
        <p:nvSpPr>
          <p:cNvPr id="18" name="TextBox 43"/>
          <p:cNvSpPr txBox="1">
            <a:spLocks noChangeArrowheads="1"/>
          </p:cNvSpPr>
          <p:nvPr/>
        </p:nvSpPr>
        <p:spPr bwMode="auto">
          <a:xfrm>
            <a:off x="2405888" y="4069865"/>
            <a:ext cx="1297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</a:rPr>
              <a:t>BuyPrice</a:t>
            </a:r>
          </a:p>
        </p:txBody>
      </p:sp>
      <p:sp>
        <p:nvSpPr>
          <p:cNvPr id="20" name="TextBox 45"/>
          <p:cNvSpPr txBox="1">
            <a:spLocks noChangeArrowheads="1"/>
          </p:cNvSpPr>
          <p:nvPr/>
        </p:nvSpPr>
        <p:spPr bwMode="auto">
          <a:xfrm>
            <a:off x="2573571" y="5697846"/>
            <a:ext cx="9268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</a:rPr>
              <a:t>MSRP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261077" y="2369683"/>
            <a:ext cx="3392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</a:rPr>
              <a:t>C</a:t>
            </a:r>
            <a:r>
              <a:rPr lang="vi-VN" altLang="en-US" sz="1400">
                <a:latin typeface="Arial" panose="020B0604020202020204" pitchFamily="34" charset="0"/>
              </a:rPr>
              <a:t>hứa thông tin về số lượng sản phẩm trong một đơn đặt hàng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261077" y="4103332"/>
            <a:ext cx="339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Arial" panose="020B0604020202020204" pitchFamily="34" charset="0"/>
              </a:rPr>
              <a:t>chứa thông tin về giá nhập sản phẩm về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209605" y="5744013"/>
            <a:ext cx="35455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latin typeface="Arial" panose="020B0604020202020204" pitchFamily="34" charset="0"/>
              </a:rPr>
              <a:t>chứa thông tin về giá mà sản phẩm bán ra</a:t>
            </a: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blackWhite">
          <a:xfrm>
            <a:off x="8068581" y="213632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rgbClr val="FFFFFF"/>
                </a:solidFill>
              </a:rPr>
              <a:t>Additive</a:t>
            </a:r>
          </a:p>
          <a:p>
            <a:pPr algn="ctr">
              <a:defRPr/>
            </a:pPr>
            <a:r>
              <a:rPr lang="en-US" b="1">
                <a:solidFill>
                  <a:srgbClr val="FFFFFF"/>
                </a:solidFill>
              </a:rPr>
              <a:t>(sum theo product, date</a:t>
            </a:r>
          </a:p>
          <a:p>
            <a:pPr algn="ctr">
              <a:defRPr/>
            </a:pPr>
            <a:r>
              <a:rPr lang="en-US" b="1">
                <a:solidFill>
                  <a:srgbClr val="FFFFFF"/>
                </a:solidFill>
              </a:rPr>
              <a:t>office, customer, employee)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blackWhite">
          <a:xfrm>
            <a:off x="8068581" y="3774620"/>
            <a:ext cx="4038600" cy="990600"/>
          </a:xfrm>
          <a:prstGeom prst="roundRect">
            <a:avLst>
              <a:gd name="adj" fmla="val 9106"/>
            </a:avLst>
          </a:prstGeom>
          <a:solidFill>
            <a:schemeClr val="accent2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rgbClr val="FFFFFF"/>
                </a:solidFill>
              </a:rPr>
              <a:t>non-additive</a:t>
            </a:r>
            <a:endParaRPr lang="en-US" sz="2000" b="1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29" name="AutoShape 5"/>
          <p:cNvSpPr>
            <a:spLocks noChangeArrowheads="1"/>
          </p:cNvSpPr>
          <p:nvPr/>
        </p:nvSpPr>
        <p:spPr bwMode="blackWhite">
          <a:xfrm>
            <a:off x="8068581" y="5400091"/>
            <a:ext cx="4038600" cy="990600"/>
          </a:xfrm>
          <a:prstGeom prst="roundRect">
            <a:avLst>
              <a:gd name="adj" fmla="val 9106"/>
            </a:avLst>
          </a:prstGeom>
          <a:solidFill>
            <a:schemeClr val="accent4"/>
          </a:soli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rgbClr val="FFFFFF"/>
                </a:solidFill>
              </a:rPr>
              <a:t>non-additive</a:t>
            </a:r>
            <a:endParaRPr lang="en-US" sz="2000" b="1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5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8" grpId="0"/>
      <p:bldP spid="20" grpId="0"/>
      <p:bldP spid="21" grpId="0"/>
      <p:bldP spid="22" grpId="0"/>
      <p:bldP spid="23" grpId="0"/>
      <p:bldP spid="24" grpId="0" animBg="1"/>
      <p:bldP spid="27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Business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57" y="1247469"/>
            <a:ext cx="7764286" cy="5610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13857" y="6457890"/>
            <a:ext cx="346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mô hình ở mức ý niệm</a:t>
            </a:r>
          </a:p>
        </p:txBody>
      </p:sp>
    </p:spTree>
    <p:extLst>
      <p:ext uri="{BB962C8B-B14F-4D97-AF65-F5344CB8AC3E}">
        <p14:creationId xmlns:p14="http://schemas.microsoft.com/office/powerpoint/2010/main" val="38665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Business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94" y="1247567"/>
            <a:ext cx="7812611" cy="56183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085" y="6457890"/>
            <a:ext cx="346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mô hình ở mức Logic</a:t>
            </a:r>
          </a:p>
        </p:txBody>
      </p:sp>
    </p:spTree>
    <p:extLst>
      <p:ext uri="{BB962C8B-B14F-4D97-AF65-F5344CB8AC3E}">
        <p14:creationId xmlns:p14="http://schemas.microsoft.com/office/powerpoint/2010/main" val="183652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Sale Reporting Business Process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02971"/>
            <a:ext cx="3316406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Import Date Dimension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195851" y="2629588"/>
            <a:ext cx="5800298" cy="40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7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Sale Reporting Business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2002971"/>
            <a:ext cx="4558353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Staging Sales Report Data Mart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00367" y="3109135"/>
            <a:ext cx="8585580" cy="296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7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Sale Reporting Business Process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" y="2002971"/>
            <a:ext cx="6209732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Load dữ liệu từ BuycarStage vào BuycarDW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30506" y="2834270"/>
            <a:ext cx="8530988" cy="37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0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cube design cho Sale Reporting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" y="2002971"/>
            <a:ext cx="5936777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Xem Reports trong Excel với Pivot Tables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35855" y="2705690"/>
            <a:ext cx="9920289" cy="41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9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cube design cho Sale Reporting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02971"/>
            <a:ext cx="2429302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Tạo Power 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2210" y="6496741"/>
            <a:ext cx="800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Thống kê số lượng sản phẩm theo khách hàng ở từng khu vực qua các năm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6F26F-1BF9-4430-B914-FBDF01DF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950" y="1312816"/>
            <a:ext cx="7571428" cy="5061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B4BE4-45AB-4EB1-8E0D-CB77B2B5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83" y="1312816"/>
            <a:ext cx="7504762" cy="5061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A1521A-CF11-4B60-9D0B-3FB990DE9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210" y="2470331"/>
            <a:ext cx="8070279" cy="1486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C3360-EFA9-4A28-AD98-6C19DE0E6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210" y="4310980"/>
            <a:ext cx="8070279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9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92" y="0"/>
            <a:ext cx="9113608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997839"/>
            <a:ext cx="30783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Buy car </a:t>
            </a:r>
            <a:r>
              <a:rPr lang="vi-VN" sz="6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  <a:endParaRPr lang="en-US" sz="6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5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cube design cho Sale Reporting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02971"/>
            <a:ext cx="2429302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Tạo Power 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4276" y="6368406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nhánh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qua các năm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B6157-95EF-4DC9-B52A-6F950BBA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617" y="1666986"/>
            <a:ext cx="6504762" cy="446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E4914-637E-4BC5-B55D-A0CC1DF3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84719"/>
            <a:ext cx="6096000" cy="3444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BF564-C563-4478-A4D8-0646E69DF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84719"/>
            <a:ext cx="6095999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3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cube design cho Sale Reporting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02971"/>
            <a:ext cx="2429302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Power 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23431" y="6480554"/>
            <a:ext cx="560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92061-458E-41B2-BD73-F3CD97CF7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489" y="1336272"/>
            <a:ext cx="6695906" cy="5055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925F7-399A-41F4-A3F8-B93C8711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095" y="1336272"/>
            <a:ext cx="8222693" cy="1690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46A11-AEEA-478B-AF32-17C6D851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094" y="3026534"/>
            <a:ext cx="8222693" cy="3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4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A3970-F437-4731-8610-191C0F134BBB}"/>
              </a:ext>
            </a:extLst>
          </p:cNvPr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cube design cho Sale Reporting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DACD4-3900-439E-B75C-9622F499677B}"/>
              </a:ext>
            </a:extLst>
          </p:cNvPr>
          <p:cNvSpPr txBox="1"/>
          <p:nvPr/>
        </p:nvSpPr>
        <p:spPr>
          <a:xfrm>
            <a:off x="0" y="2002971"/>
            <a:ext cx="2429302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Tạo Power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EAE3F-79DB-425A-900B-CEC79FAF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65" y="1350396"/>
            <a:ext cx="7003068" cy="5035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A786ED-C698-4ABD-A0D9-3C3733FF6EBD}"/>
              </a:ext>
            </a:extLst>
          </p:cNvPr>
          <p:cNvSpPr txBox="1"/>
          <p:nvPr/>
        </p:nvSpPr>
        <p:spPr>
          <a:xfrm>
            <a:off x="3496570" y="6488668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2004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756B4-7448-4D94-8067-C067584F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65" y="1350396"/>
            <a:ext cx="7003068" cy="5034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027214-A784-41E2-A5E9-E4391AEBD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4640"/>
            <a:ext cx="7538720" cy="3550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E8E8B-D553-48B0-8FDC-0EC915912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720" y="2834011"/>
            <a:ext cx="4653278" cy="35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25299"/>
            <a:ext cx="4462818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Những việc nhóm đã làm được</a:t>
            </a:r>
          </a:p>
        </p:txBody>
      </p:sp>
      <p:grpSp>
        <p:nvGrpSpPr>
          <p:cNvPr id="69" name="Group 7"/>
          <p:cNvGrpSpPr>
            <a:grpSpLocks/>
          </p:cNvGrpSpPr>
          <p:nvPr/>
        </p:nvGrpSpPr>
        <p:grpSpPr bwMode="auto">
          <a:xfrm>
            <a:off x="2027310" y="2679678"/>
            <a:ext cx="2359025" cy="3636962"/>
            <a:chOff x="457200" y="1239996"/>
            <a:chExt cx="2177144" cy="2804886"/>
          </a:xfrm>
        </p:grpSpPr>
        <p:sp>
          <p:nvSpPr>
            <p:cNvPr id="70" name="Rectangle 69"/>
            <p:cNvSpPr/>
            <p:nvPr/>
          </p:nvSpPr>
          <p:spPr>
            <a:xfrm>
              <a:off x="457200" y="1239996"/>
              <a:ext cx="2177144" cy="2804886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6316" y="1293865"/>
              <a:ext cx="2018913" cy="2694698"/>
            </a:xfrm>
            <a:prstGeom prst="rect">
              <a:avLst/>
            </a:prstGeom>
            <a:noFill/>
            <a:ln w="19050" cap="flat" cmpd="sng" algn="ctr">
              <a:solidFill>
                <a:srgbClr val="7AAC54">
                  <a:lumMod val="60000"/>
                  <a:lumOff val="40000"/>
                </a:srgbClr>
              </a:solidFill>
              <a:prstDash val="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6"/>
          <p:cNvGrpSpPr>
            <a:grpSpLocks/>
          </p:cNvGrpSpPr>
          <p:nvPr/>
        </p:nvGrpSpPr>
        <p:grpSpPr bwMode="auto">
          <a:xfrm flipV="1">
            <a:off x="1900310" y="2852715"/>
            <a:ext cx="2101850" cy="738188"/>
            <a:chOff x="4763053" y="2429435"/>
            <a:chExt cx="2840865" cy="833718"/>
          </a:xfrm>
        </p:grpSpPr>
        <p:sp>
          <p:nvSpPr>
            <p:cNvPr id="73" name="Freeform 72"/>
            <p:cNvSpPr/>
            <p:nvPr/>
          </p:nvSpPr>
          <p:spPr bwMode="gray">
            <a:xfrm>
              <a:off x="4770794" y="2429435"/>
              <a:ext cx="2833124" cy="768967"/>
            </a:xfrm>
            <a:custGeom>
              <a:avLst/>
              <a:gdLst>
                <a:gd name="connsiteX0" fmla="*/ 0 w 1205789"/>
                <a:gd name="connsiteY0" fmla="*/ 0 h 404774"/>
                <a:gd name="connsiteX1" fmla="*/ 1003402 w 1205789"/>
                <a:gd name="connsiteY1" fmla="*/ 0 h 404774"/>
                <a:gd name="connsiteX2" fmla="*/ 1205789 w 1205789"/>
                <a:gd name="connsiteY2" fmla="*/ 202387 h 404774"/>
                <a:gd name="connsiteX3" fmla="*/ 1003402 w 1205789"/>
                <a:gd name="connsiteY3" fmla="*/ 404774 h 404774"/>
                <a:gd name="connsiteX4" fmla="*/ 0 w 1205789"/>
                <a:gd name="connsiteY4" fmla="*/ 404774 h 404774"/>
                <a:gd name="connsiteX5" fmla="*/ 0 w 1205789"/>
                <a:gd name="connsiteY5" fmla="*/ 0 h 404774"/>
                <a:gd name="connsiteX0" fmla="*/ 7314 w 1213103"/>
                <a:gd name="connsiteY0" fmla="*/ 0 h 404774"/>
                <a:gd name="connsiteX1" fmla="*/ 1010716 w 1213103"/>
                <a:gd name="connsiteY1" fmla="*/ 0 h 404774"/>
                <a:gd name="connsiteX2" fmla="*/ 1213103 w 1213103"/>
                <a:gd name="connsiteY2" fmla="*/ 202387 h 404774"/>
                <a:gd name="connsiteX3" fmla="*/ 1010716 w 1213103"/>
                <a:gd name="connsiteY3" fmla="*/ 404774 h 404774"/>
                <a:gd name="connsiteX4" fmla="*/ 7314 w 1213103"/>
                <a:gd name="connsiteY4" fmla="*/ 404774 h 404774"/>
                <a:gd name="connsiteX5" fmla="*/ 0 w 1213103"/>
                <a:gd name="connsiteY5" fmla="*/ 131673 h 404774"/>
                <a:gd name="connsiteX6" fmla="*/ 7314 w 1213103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0 w 1295399"/>
                <a:gd name="connsiteY5" fmla="*/ 99974 h 404774"/>
                <a:gd name="connsiteX6" fmla="*/ 89610 w 1295399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60350 w 1295399"/>
                <a:gd name="connsiteY5" fmla="*/ 299923 h 404774"/>
                <a:gd name="connsiteX6" fmla="*/ 0 w 1295399"/>
                <a:gd name="connsiteY6" fmla="*/ 99974 h 404774"/>
                <a:gd name="connsiteX7" fmla="*/ 89610 w 1295399"/>
                <a:gd name="connsiteY7" fmla="*/ 0 h 4047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2367 h 483341"/>
                <a:gd name="connsiteX1" fmla="*/ 1093012 w 1295399"/>
                <a:gd name="connsiteY1" fmla="*/ 2367 h 483341"/>
                <a:gd name="connsiteX2" fmla="*/ 1295399 w 1295399"/>
                <a:gd name="connsiteY2" fmla="*/ 204754 h 483341"/>
                <a:gd name="connsiteX3" fmla="*/ 1093012 w 1295399"/>
                <a:gd name="connsiteY3" fmla="*/ 407141 h 483341"/>
                <a:gd name="connsiteX4" fmla="*/ 89610 w 1295399"/>
                <a:gd name="connsiteY4" fmla="*/ 407141 h 483341"/>
                <a:gd name="connsiteX5" fmla="*/ 0 w 1295399"/>
                <a:gd name="connsiteY5" fmla="*/ 483341 h 483341"/>
                <a:gd name="connsiteX6" fmla="*/ 0 w 1295399"/>
                <a:gd name="connsiteY6" fmla="*/ 102341 h 483341"/>
                <a:gd name="connsiteX7" fmla="*/ 89610 w 1295399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03929 w 1309718"/>
                <a:gd name="connsiteY4" fmla="*/ 404774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94046 w 1309718"/>
                <a:gd name="connsiteY0" fmla="*/ 2367 h 483679"/>
                <a:gd name="connsiteX1" fmla="*/ 1107331 w 1309718"/>
                <a:gd name="connsiteY1" fmla="*/ 2705 h 483679"/>
                <a:gd name="connsiteX2" fmla="*/ 1309718 w 1309718"/>
                <a:gd name="connsiteY2" fmla="*/ 205092 h 483679"/>
                <a:gd name="connsiteX3" fmla="*/ 1107331 w 1309718"/>
                <a:gd name="connsiteY3" fmla="*/ 407479 h 483679"/>
                <a:gd name="connsiteX4" fmla="*/ 137051 w 1309718"/>
                <a:gd name="connsiteY4" fmla="*/ 413144 h 483679"/>
                <a:gd name="connsiteX5" fmla="*/ 14319 w 1309718"/>
                <a:gd name="connsiteY5" fmla="*/ 483679 h 483679"/>
                <a:gd name="connsiteX6" fmla="*/ 14319 w 1309718"/>
                <a:gd name="connsiteY6" fmla="*/ 102679 h 483679"/>
                <a:gd name="connsiteX7" fmla="*/ 94046 w 1309718"/>
                <a:gd name="connsiteY7" fmla="*/ 2367 h 483679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11030 h 492342"/>
                <a:gd name="connsiteX1" fmla="*/ 1107331 w 1309718"/>
                <a:gd name="connsiteY1" fmla="*/ 11368 h 492342"/>
                <a:gd name="connsiteX2" fmla="*/ 1309718 w 1309718"/>
                <a:gd name="connsiteY2" fmla="*/ 213755 h 492342"/>
                <a:gd name="connsiteX3" fmla="*/ 1107331 w 1309718"/>
                <a:gd name="connsiteY3" fmla="*/ 416142 h 492342"/>
                <a:gd name="connsiteX4" fmla="*/ 137051 w 1309718"/>
                <a:gd name="connsiteY4" fmla="*/ 421807 h 492342"/>
                <a:gd name="connsiteX5" fmla="*/ 14319 w 1309718"/>
                <a:gd name="connsiteY5" fmla="*/ 492342 h 492342"/>
                <a:gd name="connsiteX6" fmla="*/ 14319 w 1309718"/>
                <a:gd name="connsiteY6" fmla="*/ 111342 h 492342"/>
                <a:gd name="connsiteX7" fmla="*/ 94046 w 1309718"/>
                <a:gd name="connsiteY7" fmla="*/ 11030 h 49234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81513 w 1297185"/>
                <a:gd name="connsiteY0" fmla="*/ 0 h 481312"/>
                <a:gd name="connsiteX1" fmla="*/ 1094798 w 1297185"/>
                <a:gd name="connsiteY1" fmla="*/ 338 h 481312"/>
                <a:gd name="connsiteX2" fmla="*/ 1297185 w 1297185"/>
                <a:gd name="connsiteY2" fmla="*/ 202725 h 481312"/>
                <a:gd name="connsiteX3" fmla="*/ 1094798 w 1297185"/>
                <a:gd name="connsiteY3" fmla="*/ 405112 h 481312"/>
                <a:gd name="connsiteX4" fmla="*/ 124518 w 1297185"/>
                <a:gd name="connsiteY4" fmla="*/ 410777 h 481312"/>
                <a:gd name="connsiteX5" fmla="*/ 1786 w 1297185"/>
                <a:gd name="connsiteY5" fmla="*/ 481312 h 481312"/>
                <a:gd name="connsiteX6" fmla="*/ 1786 w 1297185"/>
                <a:gd name="connsiteY6" fmla="*/ 100312 h 481312"/>
                <a:gd name="connsiteX7" fmla="*/ 81513 w 1297185"/>
                <a:gd name="connsiteY7" fmla="*/ 0 h 481312"/>
                <a:gd name="connsiteX0" fmla="*/ 79727 w 1295399"/>
                <a:gd name="connsiteY0" fmla="*/ 0 h 481312"/>
                <a:gd name="connsiteX1" fmla="*/ 1093012 w 1295399"/>
                <a:gd name="connsiteY1" fmla="*/ 338 h 481312"/>
                <a:gd name="connsiteX2" fmla="*/ 1295399 w 1295399"/>
                <a:gd name="connsiteY2" fmla="*/ 202725 h 481312"/>
                <a:gd name="connsiteX3" fmla="*/ 1093012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302292"/>
                <a:gd name="connsiteY0" fmla="*/ 0 h 481312"/>
                <a:gd name="connsiteX1" fmla="*/ 1134372 w 1302292"/>
                <a:gd name="connsiteY1" fmla="*/ 1301 h 481312"/>
                <a:gd name="connsiteX2" fmla="*/ 1295399 w 1302292"/>
                <a:gd name="connsiteY2" fmla="*/ 202725 h 481312"/>
                <a:gd name="connsiteX3" fmla="*/ 1093012 w 1302292"/>
                <a:gd name="connsiteY3" fmla="*/ 405112 h 481312"/>
                <a:gd name="connsiteX4" fmla="*/ 122732 w 1302292"/>
                <a:gd name="connsiteY4" fmla="*/ 410777 h 481312"/>
                <a:gd name="connsiteX5" fmla="*/ 0 w 1302292"/>
                <a:gd name="connsiteY5" fmla="*/ 481312 h 481312"/>
                <a:gd name="connsiteX6" fmla="*/ 0 w 1302292"/>
                <a:gd name="connsiteY6" fmla="*/ 100312 h 481312"/>
                <a:gd name="connsiteX7" fmla="*/ 79727 w 1302292"/>
                <a:gd name="connsiteY7" fmla="*/ 0 h 481312"/>
                <a:gd name="connsiteX0" fmla="*/ 79727 w 1295608"/>
                <a:gd name="connsiteY0" fmla="*/ 0 h 481312"/>
                <a:gd name="connsiteX1" fmla="*/ 1134372 w 1295608"/>
                <a:gd name="connsiteY1" fmla="*/ 1301 h 481312"/>
                <a:gd name="connsiteX2" fmla="*/ 1295399 w 1295608"/>
                <a:gd name="connsiteY2" fmla="*/ 202725 h 481312"/>
                <a:gd name="connsiteX3" fmla="*/ 1133118 w 1295608"/>
                <a:gd name="connsiteY3" fmla="*/ 405112 h 481312"/>
                <a:gd name="connsiteX4" fmla="*/ 122732 w 1295608"/>
                <a:gd name="connsiteY4" fmla="*/ 410777 h 481312"/>
                <a:gd name="connsiteX5" fmla="*/ 0 w 1295608"/>
                <a:gd name="connsiteY5" fmla="*/ 481312 h 481312"/>
                <a:gd name="connsiteX6" fmla="*/ 0 w 1295608"/>
                <a:gd name="connsiteY6" fmla="*/ 100312 h 481312"/>
                <a:gd name="connsiteX7" fmla="*/ 79727 w 1295608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56305 w 1295399"/>
                <a:gd name="connsiteY1" fmla="*/ 6114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399" h="481312">
                  <a:moveTo>
                    <a:pt x="79727" y="0"/>
                  </a:moveTo>
                  <a:lnTo>
                    <a:pt x="1156305" y="6114"/>
                  </a:lnTo>
                  <a:lnTo>
                    <a:pt x="1295399" y="202725"/>
                  </a:lnTo>
                  <a:lnTo>
                    <a:pt x="1165078" y="406074"/>
                  </a:lnTo>
                  <a:lnTo>
                    <a:pt x="122732" y="410777"/>
                  </a:lnTo>
                  <a:cubicBezTo>
                    <a:pt x="78235" y="412895"/>
                    <a:pt x="11453" y="402374"/>
                    <a:pt x="0" y="481312"/>
                  </a:cubicBezTo>
                  <a:lnTo>
                    <a:pt x="0" y="100312"/>
                  </a:lnTo>
                  <a:cubicBezTo>
                    <a:pt x="721" y="14824"/>
                    <a:pt x="31644" y="5334"/>
                    <a:pt x="797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AAC54">
                    <a:lumMod val="75000"/>
                  </a:srgbClr>
                </a:gs>
                <a:gs pos="69000">
                  <a:srgbClr val="7AAC54"/>
                </a:gs>
                <a:gs pos="100000">
                  <a:srgbClr val="7AAC54">
                    <a:lumMod val="60000"/>
                    <a:lumOff val="40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57150" h="57150"/>
            </a:sp3d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Pie 73"/>
            <p:cNvSpPr/>
            <p:nvPr/>
          </p:nvSpPr>
          <p:spPr bwMode="gray">
            <a:xfrm>
              <a:off x="4763053" y="3083859"/>
              <a:ext cx="304685" cy="179294"/>
            </a:xfrm>
            <a:prstGeom prst="pie">
              <a:avLst>
                <a:gd name="adj1" fmla="val 5429925"/>
                <a:gd name="adj2" fmla="val 16200000"/>
              </a:avLst>
            </a:prstGeom>
            <a:solidFill>
              <a:srgbClr val="7AAC54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D2015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" name="Group 57"/>
          <p:cNvGrpSpPr>
            <a:grpSpLocks/>
          </p:cNvGrpSpPr>
          <p:nvPr/>
        </p:nvGrpSpPr>
        <p:grpSpPr bwMode="auto">
          <a:xfrm>
            <a:off x="5013398" y="2679678"/>
            <a:ext cx="2359025" cy="3636962"/>
            <a:chOff x="457200" y="1239996"/>
            <a:chExt cx="2177144" cy="2804886"/>
          </a:xfrm>
        </p:grpSpPr>
        <p:sp>
          <p:nvSpPr>
            <p:cNvPr id="76" name="Rectangle 75"/>
            <p:cNvSpPr/>
            <p:nvPr/>
          </p:nvSpPr>
          <p:spPr>
            <a:xfrm>
              <a:off x="457200" y="1239996"/>
              <a:ext cx="2177144" cy="2804886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316" y="1293865"/>
              <a:ext cx="2018913" cy="2694698"/>
            </a:xfrm>
            <a:prstGeom prst="rect">
              <a:avLst/>
            </a:prstGeom>
            <a:noFill/>
            <a:ln w="19050" cap="flat" cmpd="sng" algn="ctr">
              <a:solidFill>
                <a:srgbClr val="E19023">
                  <a:lumMod val="60000"/>
                  <a:lumOff val="40000"/>
                </a:srgbClr>
              </a:solidFill>
              <a:prstDash val="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8" name="Group 60"/>
          <p:cNvGrpSpPr>
            <a:grpSpLocks/>
          </p:cNvGrpSpPr>
          <p:nvPr/>
        </p:nvGrpSpPr>
        <p:grpSpPr bwMode="auto">
          <a:xfrm flipV="1">
            <a:off x="4900685" y="2852715"/>
            <a:ext cx="2101850" cy="738188"/>
            <a:chOff x="4782670" y="2429435"/>
            <a:chExt cx="2840865" cy="833718"/>
          </a:xfrm>
        </p:grpSpPr>
        <p:sp>
          <p:nvSpPr>
            <p:cNvPr id="79" name="Freeform 78"/>
            <p:cNvSpPr/>
            <p:nvPr/>
          </p:nvSpPr>
          <p:spPr bwMode="gray">
            <a:xfrm>
              <a:off x="4790411" y="2429435"/>
              <a:ext cx="2833124" cy="768967"/>
            </a:xfrm>
            <a:custGeom>
              <a:avLst/>
              <a:gdLst>
                <a:gd name="connsiteX0" fmla="*/ 0 w 1205789"/>
                <a:gd name="connsiteY0" fmla="*/ 0 h 404774"/>
                <a:gd name="connsiteX1" fmla="*/ 1003402 w 1205789"/>
                <a:gd name="connsiteY1" fmla="*/ 0 h 404774"/>
                <a:gd name="connsiteX2" fmla="*/ 1205789 w 1205789"/>
                <a:gd name="connsiteY2" fmla="*/ 202387 h 404774"/>
                <a:gd name="connsiteX3" fmla="*/ 1003402 w 1205789"/>
                <a:gd name="connsiteY3" fmla="*/ 404774 h 404774"/>
                <a:gd name="connsiteX4" fmla="*/ 0 w 1205789"/>
                <a:gd name="connsiteY4" fmla="*/ 404774 h 404774"/>
                <a:gd name="connsiteX5" fmla="*/ 0 w 1205789"/>
                <a:gd name="connsiteY5" fmla="*/ 0 h 404774"/>
                <a:gd name="connsiteX0" fmla="*/ 7314 w 1213103"/>
                <a:gd name="connsiteY0" fmla="*/ 0 h 404774"/>
                <a:gd name="connsiteX1" fmla="*/ 1010716 w 1213103"/>
                <a:gd name="connsiteY1" fmla="*/ 0 h 404774"/>
                <a:gd name="connsiteX2" fmla="*/ 1213103 w 1213103"/>
                <a:gd name="connsiteY2" fmla="*/ 202387 h 404774"/>
                <a:gd name="connsiteX3" fmla="*/ 1010716 w 1213103"/>
                <a:gd name="connsiteY3" fmla="*/ 404774 h 404774"/>
                <a:gd name="connsiteX4" fmla="*/ 7314 w 1213103"/>
                <a:gd name="connsiteY4" fmla="*/ 404774 h 404774"/>
                <a:gd name="connsiteX5" fmla="*/ 0 w 1213103"/>
                <a:gd name="connsiteY5" fmla="*/ 131673 h 404774"/>
                <a:gd name="connsiteX6" fmla="*/ 7314 w 1213103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0 w 1295399"/>
                <a:gd name="connsiteY5" fmla="*/ 99974 h 404774"/>
                <a:gd name="connsiteX6" fmla="*/ 89610 w 1295399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60350 w 1295399"/>
                <a:gd name="connsiteY5" fmla="*/ 299923 h 404774"/>
                <a:gd name="connsiteX6" fmla="*/ 0 w 1295399"/>
                <a:gd name="connsiteY6" fmla="*/ 99974 h 404774"/>
                <a:gd name="connsiteX7" fmla="*/ 89610 w 1295399"/>
                <a:gd name="connsiteY7" fmla="*/ 0 h 4047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2367 h 483341"/>
                <a:gd name="connsiteX1" fmla="*/ 1093012 w 1295399"/>
                <a:gd name="connsiteY1" fmla="*/ 2367 h 483341"/>
                <a:gd name="connsiteX2" fmla="*/ 1295399 w 1295399"/>
                <a:gd name="connsiteY2" fmla="*/ 204754 h 483341"/>
                <a:gd name="connsiteX3" fmla="*/ 1093012 w 1295399"/>
                <a:gd name="connsiteY3" fmla="*/ 407141 h 483341"/>
                <a:gd name="connsiteX4" fmla="*/ 89610 w 1295399"/>
                <a:gd name="connsiteY4" fmla="*/ 407141 h 483341"/>
                <a:gd name="connsiteX5" fmla="*/ 0 w 1295399"/>
                <a:gd name="connsiteY5" fmla="*/ 483341 h 483341"/>
                <a:gd name="connsiteX6" fmla="*/ 0 w 1295399"/>
                <a:gd name="connsiteY6" fmla="*/ 102341 h 483341"/>
                <a:gd name="connsiteX7" fmla="*/ 89610 w 1295399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03929 w 1309718"/>
                <a:gd name="connsiteY4" fmla="*/ 404774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94046 w 1309718"/>
                <a:gd name="connsiteY0" fmla="*/ 2367 h 483679"/>
                <a:gd name="connsiteX1" fmla="*/ 1107331 w 1309718"/>
                <a:gd name="connsiteY1" fmla="*/ 2705 h 483679"/>
                <a:gd name="connsiteX2" fmla="*/ 1309718 w 1309718"/>
                <a:gd name="connsiteY2" fmla="*/ 205092 h 483679"/>
                <a:gd name="connsiteX3" fmla="*/ 1107331 w 1309718"/>
                <a:gd name="connsiteY3" fmla="*/ 407479 h 483679"/>
                <a:gd name="connsiteX4" fmla="*/ 137051 w 1309718"/>
                <a:gd name="connsiteY4" fmla="*/ 413144 h 483679"/>
                <a:gd name="connsiteX5" fmla="*/ 14319 w 1309718"/>
                <a:gd name="connsiteY5" fmla="*/ 483679 h 483679"/>
                <a:gd name="connsiteX6" fmla="*/ 14319 w 1309718"/>
                <a:gd name="connsiteY6" fmla="*/ 102679 h 483679"/>
                <a:gd name="connsiteX7" fmla="*/ 94046 w 1309718"/>
                <a:gd name="connsiteY7" fmla="*/ 2367 h 483679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11030 h 492342"/>
                <a:gd name="connsiteX1" fmla="*/ 1107331 w 1309718"/>
                <a:gd name="connsiteY1" fmla="*/ 11368 h 492342"/>
                <a:gd name="connsiteX2" fmla="*/ 1309718 w 1309718"/>
                <a:gd name="connsiteY2" fmla="*/ 213755 h 492342"/>
                <a:gd name="connsiteX3" fmla="*/ 1107331 w 1309718"/>
                <a:gd name="connsiteY3" fmla="*/ 416142 h 492342"/>
                <a:gd name="connsiteX4" fmla="*/ 137051 w 1309718"/>
                <a:gd name="connsiteY4" fmla="*/ 421807 h 492342"/>
                <a:gd name="connsiteX5" fmla="*/ 14319 w 1309718"/>
                <a:gd name="connsiteY5" fmla="*/ 492342 h 492342"/>
                <a:gd name="connsiteX6" fmla="*/ 14319 w 1309718"/>
                <a:gd name="connsiteY6" fmla="*/ 111342 h 492342"/>
                <a:gd name="connsiteX7" fmla="*/ 94046 w 1309718"/>
                <a:gd name="connsiteY7" fmla="*/ 11030 h 49234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81513 w 1297185"/>
                <a:gd name="connsiteY0" fmla="*/ 0 h 481312"/>
                <a:gd name="connsiteX1" fmla="*/ 1094798 w 1297185"/>
                <a:gd name="connsiteY1" fmla="*/ 338 h 481312"/>
                <a:gd name="connsiteX2" fmla="*/ 1297185 w 1297185"/>
                <a:gd name="connsiteY2" fmla="*/ 202725 h 481312"/>
                <a:gd name="connsiteX3" fmla="*/ 1094798 w 1297185"/>
                <a:gd name="connsiteY3" fmla="*/ 405112 h 481312"/>
                <a:gd name="connsiteX4" fmla="*/ 124518 w 1297185"/>
                <a:gd name="connsiteY4" fmla="*/ 410777 h 481312"/>
                <a:gd name="connsiteX5" fmla="*/ 1786 w 1297185"/>
                <a:gd name="connsiteY5" fmla="*/ 481312 h 481312"/>
                <a:gd name="connsiteX6" fmla="*/ 1786 w 1297185"/>
                <a:gd name="connsiteY6" fmla="*/ 100312 h 481312"/>
                <a:gd name="connsiteX7" fmla="*/ 81513 w 1297185"/>
                <a:gd name="connsiteY7" fmla="*/ 0 h 481312"/>
                <a:gd name="connsiteX0" fmla="*/ 79727 w 1295399"/>
                <a:gd name="connsiteY0" fmla="*/ 0 h 481312"/>
                <a:gd name="connsiteX1" fmla="*/ 1093012 w 1295399"/>
                <a:gd name="connsiteY1" fmla="*/ 338 h 481312"/>
                <a:gd name="connsiteX2" fmla="*/ 1295399 w 1295399"/>
                <a:gd name="connsiteY2" fmla="*/ 202725 h 481312"/>
                <a:gd name="connsiteX3" fmla="*/ 1093012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302292"/>
                <a:gd name="connsiteY0" fmla="*/ 0 h 481312"/>
                <a:gd name="connsiteX1" fmla="*/ 1134372 w 1302292"/>
                <a:gd name="connsiteY1" fmla="*/ 1301 h 481312"/>
                <a:gd name="connsiteX2" fmla="*/ 1295399 w 1302292"/>
                <a:gd name="connsiteY2" fmla="*/ 202725 h 481312"/>
                <a:gd name="connsiteX3" fmla="*/ 1093012 w 1302292"/>
                <a:gd name="connsiteY3" fmla="*/ 405112 h 481312"/>
                <a:gd name="connsiteX4" fmla="*/ 122732 w 1302292"/>
                <a:gd name="connsiteY4" fmla="*/ 410777 h 481312"/>
                <a:gd name="connsiteX5" fmla="*/ 0 w 1302292"/>
                <a:gd name="connsiteY5" fmla="*/ 481312 h 481312"/>
                <a:gd name="connsiteX6" fmla="*/ 0 w 1302292"/>
                <a:gd name="connsiteY6" fmla="*/ 100312 h 481312"/>
                <a:gd name="connsiteX7" fmla="*/ 79727 w 1302292"/>
                <a:gd name="connsiteY7" fmla="*/ 0 h 481312"/>
                <a:gd name="connsiteX0" fmla="*/ 79727 w 1295608"/>
                <a:gd name="connsiteY0" fmla="*/ 0 h 481312"/>
                <a:gd name="connsiteX1" fmla="*/ 1134372 w 1295608"/>
                <a:gd name="connsiteY1" fmla="*/ 1301 h 481312"/>
                <a:gd name="connsiteX2" fmla="*/ 1295399 w 1295608"/>
                <a:gd name="connsiteY2" fmla="*/ 202725 h 481312"/>
                <a:gd name="connsiteX3" fmla="*/ 1133118 w 1295608"/>
                <a:gd name="connsiteY3" fmla="*/ 405112 h 481312"/>
                <a:gd name="connsiteX4" fmla="*/ 122732 w 1295608"/>
                <a:gd name="connsiteY4" fmla="*/ 410777 h 481312"/>
                <a:gd name="connsiteX5" fmla="*/ 0 w 1295608"/>
                <a:gd name="connsiteY5" fmla="*/ 481312 h 481312"/>
                <a:gd name="connsiteX6" fmla="*/ 0 w 1295608"/>
                <a:gd name="connsiteY6" fmla="*/ 100312 h 481312"/>
                <a:gd name="connsiteX7" fmla="*/ 79727 w 1295608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56305 w 1295399"/>
                <a:gd name="connsiteY1" fmla="*/ 6114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399" h="481312">
                  <a:moveTo>
                    <a:pt x="79727" y="0"/>
                  </a:moveTo>
                  <a:lnTo>
                    <a:pt x="1156305" y="6114"/>
                  </a:lnTo>
                  <a:lnTo>
                    <a:pt x="1295399" y="202725"/>
                  </a:lnTo>
                  <a:lnTo>
                    <a:pt x="1165078" y="406074"/>
                  </a:lnTo>
                  <a:lnTo>
                    <a:pt x="122732" y="410777"/>
                  </a:lnTo>
                  <a:cubicBezTo>
                    <a:pt x="78235" y="412895"/>
                    <a:pt x="11453" y="402374"/>
                    <a:pt x="0" y="481312"/>
                  </a:cubicBezTo>
                  <a:lnTo>
                    <a:pt x="0" y="100312"/>
                  </a:lnTo>
                  <a:cubicBezTo>
                    <a:pt x="721" y="14824"/>
                    <a:pt x="31644" y="5334"/>
                    <a:pt x="797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19023">
                    <a:lumMod val="75000"/>
                  </a:srgbClr>
                </a:gs>
                <a:gs pos="69000">
                  <a:srgbClr val="E19023"/>
                </a:gs>
                <a:gs pos="100000">
                  <a:srgbClr val="E19023">
                    <a:lumMod val="60000"/>
                    <a:lumOff val="40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57150" h="57150"/>
            </a:sp3d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Pie 79"/>
            <p:cNvSpPr/>
            <p:nvPr/>
          </p:nvSpPr>
          <p:spPr bwMode="gray">
            <a:xfrm>
              <a:off x="4782670" y="3083859"/>
              <a:ext cx="304685" cy="179294"/>
            </a:xfrm>
            <a:prstGeom prst="pie">
              <a:avLst>
                <a:gd name="adj1" fmla="val 5429925"/>
                <a:gd name="adj2" fmla="val 16200000"/>
              </a:avLst>
            </a:prstGeom>
            <a:solidFill>
              <a:srgbClr val="E19023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D2015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1" name="Group 71"/>
          <p:cNvGrpSpPr>
            <a:grpSpLocks/>
          </p:cNvGrpSpPr>
          <p:nvPr/>
        </p:nvGrpSpPr>
        <p:grpSpPr bwMode="auto">
          <a:xfrm>
            <a:off x="7985198" y="2679678"/>
            <a:ext cx="2359025" cy="3636962"/>
            <a:chOff x="457200" y="1239996"/>
            <a:chExt cx="2177144" cy="2804886"/>
          </a:xfrm>
        </p:grpSpPr>
        <p:sp>
          <p:nvSpPr>
            <p:cNvPr id="82" name="Rectangle 81"/>
            <p:cNvSpPr/>
            <p:nvPr/>
          </p:nvSpPr>
          <p:spPr>
            <a:xfrm>
              <a:off x="457200" y="1239996"/>
              <a:ext cx="2177144" cy="2804886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36316" y="1293865"/>
              <a:ext cx="2018913" cy="2694698"/>
            </a:xfrm>
            <a:prstGeom prst="rect">
              <a:avLst/>
            </a:prstGeom>
            <a:noFill/>
            <a:ln w="19050" cap="flat" cmpd="sng" algn="ctr">
              <a:solidFill>
                <a:srgbClr val="AE7C52">
                  <a:lumMod val="60000"/>
                  <a:lumOff val="40000"/>
                </a:srgbClr>
              </a:solidFill>
              <a:prstDash val="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4" name="Group 75"/>
          <p:cNvGrpSpPr>
            <a:grpSpLocks/>
          </p:cNvGrpSpPr>
          <p:nvPr/>
        </p:nvGrpSpPr>
        <p:grpSpPr bwMode="auto">
          <a:xfrm flipV="1">
            <a:off x="7872485" y="2852715"/>
            <a:ext cx="2101850" cy="738188"/>
            <a:chOff x="4782670" y="2429435"/>
            <a:chExt cx="2840865" cy="833718"/>
          </a:xfrm>
        </p:grpSpPr>
        <p:sp>
          <p:nvSpPr>
            <p:cNvPr id="85" name="Freeform 84"/>
            <p:cNvSpPr/>
            <p:nvPr/>
          </p:nvSpPr>
          <p:spPr bwMode="gray">
            <a:xfrm>
              <a:off x="4790411" y="2429435"/>
              <a:ext cx="2833124" cy="768967"/>
            </a:xfrm>
            <a:custGeom>
              <a:avLst/>
              <a:gdLst>
                <a:gd name="connsiteX0" fmla="*/ 0 w 1205789"/>
                <a:gd name="connsiteY0" fmla="*/ 0 h 404774"/>
                <a:gd name="connsiteX1" fmla="*/ 1003402 w 1205789"/>
                <a:gd name="connsiteY1" fmla="*/ 0 h 404774"/>
                <a:gd name="connsiteX2" fmla="*/ 1205789 w 1205789"/>
                <a:gd name="connsiteY2" fmla="*/ 202387 h 404774"/>
                <a:gd name="connsiteX3" fmla="*/ 1003402 w 1205789"/>
                <a:gd name="connsiteY3" fmla="*/ 404774 h 404774"/>
                <a:gd name="connsiteX4" fmla="*/ 0 w 1205789"/>
                <a:gd name="connsiteY4" fmla="*/ 404774 h 404774"/>
                <a:gd name="connsiteX5" fmla="*/ 0 w 1205789"/>
                <a:gd name="connsiteY5" fmla="*/ 0 h 404774"/>
                <a:gd name="connsiteX0" fmla="*/ 7314 w 1213103"/>
                <a:gd name="connsiteY0" fmla="*/ 0 h 404774"/>
                <a:gd name="connsiteX1" fmla="*/ 1010716 w 1213103"/>
                <a:gd name="connsiteY1" fmla="*/ 0 h 404774"/>
                <a:gd name="connsiteX2" fmla="*/ 1213103 w 1213103"/>
                <a:gd name="connsiteY2" fmla="*/ 202387 h 404774"/>
                <a:gd name="connsiteX3" fmla="*/ 1010716 w 1213103"/>
                <a:gd name="connsiteY3" fmla="*/ 404774 h 404774"/>
                <a:gd name="connsiteX4" fmla="*/ 7314 w 1213103"/>
                <a:gd name="connsiteY4" fmla="*/ 404774 h 404774"/>
                <a:gd name="connsiteX5" fmla="*/ 0 w 1213103"/>
                <a:gd name="connsiteY5" fmla="*/ 131673 h 404774"/>
                <a:gd name="connsiteX6" fmla="*/ 7314 w 1213103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0 w 1295399"/>
                <a:gd name="connsiteY5" fmla="*/ 99974 h 404774"/>
                <a:gd name="connsiteX6" fmla="*/ 89610 w 1295399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60350 w 1295399"/>
                <a:gd name="connsiteY5" fmla="*/ 299923 h 404774"/>
                <a:gd name="connsiteX6" fmla="*/ 0 w 1295399"/>
                <a:gd name="connsiteY6" fmla="*/ 99974 h 404774"/>
                <a:gd name="connsiteX7" fmla="*/ 89610 w 1295399"/>
                <a:gd name="connsiteY7" fmla="*/ 0 h 4047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2367 h 483341"/>
                <a:gd name="connsiteX1" fmla="*/ 1093012 w 1295399"/>
                <a:gd name="connsiteY1" fmla="*/ 2367 h 483341"/>
                <a:gd name="connsiteX2" fmla="*/ 1295399 w 1295399"/>
                <a:gd name="connsiteY2" fmla="*/ 204754 h 483341"/>
                <a:gd name="connsiteX3" fmla="*/ 1093012 w 1295399"/>
                <a:gd name="connsiteY3" fmla="*/ 407141 h 483341"/>
                <a:gd name="connsiteX4" fmla="*/ 89610 w 1295399"/>
                <a:gd name="connsiteY4" fmla="*/ 407141 h 483341"/>
                <a:gd name="connsiteX5" fmla="*/ 0 w 1295399"/>
                <a:gd name="connsiteY5" fmla="*/ 483341 h 483341"/>
                <a:gd name="connsiteX6" fmla="*/ 0 w 1295399"/>
                <a:gd name="connsiteY6" fmla="*/ 102341 h 483341"/>
                <a:gd name="connsiteX7" fmla="*/ 89610 w 1295399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03929 w 1309718"/>
                <a:gd name="connsiteY4" fmla="*/ 404774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94046 w 1309718"/>
                <a:gd name="connsiteY0" fmla="*/ 2367 h 483679"/>
                <a:gd name="connsiteX1" fmla="*/ 1107331 w 1309718"/>
                <a:gd name="connsiteY1" fmla="*/ 2705 h 483679"/>
                <a:gd name="connsiteX2" fmla="*/ 1309718 w 1309718"/>
                <a:gd name="connsiteY2" fmla="*/ 205092 h 483679"/>
                <a:gd name="connsiteX3" fmla="*/ 1107331 w 1309718"/>
                <a:gd name="connsiteY3" fmla="*/ 407479 h 483679"/>
                <a:gd name="connsiteX4" fmla="*/ 137051 w 1309718"/>
                <a:gd name="connsiteY4" fmla="*/ 413144 h 483679"/>
                <a:gd name="connsiteX5" fmla="*/ 14319 w 1309718"/>
                <a:gd name="connsiteY5" fmla="*/ 483679 h 483679"/>
                <a:gd name="connsiteX6" fmla="*/ 14319 w 1309718"/>
                <a:gd name="connsiteY6" fmla="*/ 102679 h 483679"/>
                <a:gd name="connsiteX7" fmla="*/ 94046 w 1309718"/>
                <a:gd name="connsiteY7" fmla="*/ 2367 h 483679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11030 h 492342"/>
                <a:gd name="connsiteX1" fmla="*/ 1107331 w 1309718"/>
                <a:gd name="connsiteY1" fmla="*/ 11368 h 492342"/>
                <a:gd name="connsiteX2" fmla="*/ 1309718 w 1309718"/>
                <a:gd name="connsiteY2" fmla="*/ 213755 h 492342"/>
                <a:gd name="connsiteX3" fmla="*/ 1107331 w 1309718"/>
                <a:gd name="connsiteY3" fmla="*/ 416142 h 492342"/>
                <a:gd name="connsiteX4" fmla="*/ 137051 w 1309718"/>
                <a:gd name="connsiteY4" fmla="*/ 421807 h 492342"/>
                <a:gd name="connsiteX5" fmla="*/ 14319 w 1309718"/>
                <a:gd name="connsiteY5" fmla="*/ 492342 h 492342"/>
                <a:gd name="connsiteX6" fmla="*/ 14319 w 1309718"/>
                <a:gd name="connsiteY6" fmla="*/ 111342 h 492342"/>
                <a:gd name="connsiteX7" fmla="*/ 94046 w 1309718"/>
                <a:gd name="connsiteY7" fmla="*/ 11030 h 49234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81513 w 1297185"/>
                <a:gd name="connsiteY0" fmla="*/ 0 h 481312"/>
                <a:gd name="connsiteX1" fmla="*/ 1094798 w 1297185"/>
                <a:gd name="connsiteY1" fmla="*/ 338 h 481312"/>
                <a:gd name="connsiteX2" fmla="*/ 1297185 w 1297185"/>
                <a:gd name="connsiteY2" fmla="*/ 202725 h 481312"/>
                <a:gd name="connsiteX3" fmla="*/ 1094798 w 1297185"/>
                <a:gd name="connsiteY3" fmla="*/ 405112 h 481312"/>
                <a:gd name="connsiteX4" fmla="*/ 124518 w 1297185"/>
                <a:gd name="connsiteY4" fmla="*/ 410777 h 481312"/>
                <a:gd name="connsiteX5" fmla="*/ 1786 w 1297185"/>
                <a:gd name="connsiteY5" fmla="*/ 481312 h 481312"/>
                <a:gd name="connsiteX6" fmla="*/ 1786 w 1297185"/>
                <a:gd name="connsiteY6" fmla="*/ 100312 h 481312"/>
                <a:gd name="connsiteX7" fmla="*/ 81513 w 1297185"/>
                <a:gd name="connsiteY7" fmla="*/ 0 h 481312"/>
                <a:gd name="connsiteX0" fmla="*/ 79727 w 1295399"/>
                <a:gd name="connsiteY0" fmla="*/ 0 h 481312"/>
                <a:gd name="connsiteX1" fmla="*/ 1093012 w 1295399"/>
                <a:gd name="connsiteY1" fmla="*/ 338 h 481312"/>
                <a:gd name="connsiteX2" fmla="*/ 1295399 w 1295399"/>
                <a:gd name="connsiteY2" fmla="*/ 202725 h 481312"/>
                <a:gd name="connsiteX3" fmla="*/ 1093012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302292"/>
                <a:gd name="connsiteY0" fmla="*/ 0 h 481312"/>
                <a:gd name="connsiteX1" fmla="*/ 1134372 w 1302292"/>
                <a:gd name="connsiteY1" fmla="*/ 1301 h 481312"/>
                <a:gd name="connsiteX2" fmla="*/ 1295399 w 1302292"/>
                <a:gd name="connsiteY2" fmla="*/ 202725 h 481312"/>
                <a:gd name="connsiteX3" fmla="*/ 1093012 w 1302292"/>
                <a:gd name="connsiteY3" fmla="*/ 405112 h 481312"/>
                <a:gd name="connsiteX4" fmla="*/ 122732 w 1302292"/>
                <a:gd name="connsiteY4" fmla="*/ 410777 h 481312"/>
                <a:gd name="connsiteX5" fmla="*/ 0 w 1302292"/>
                <a:gd name="connsiteY5" fmla="*/ 481312 h 481312"/>
                <a:gd name="connsiteX6" fmla="*/ 0 w 1302292"/>
                <a:gd name="connsiteY6" fmla="*/ 100312 h 481312"/>
                <a:gd name="connsiteX7" fmla="*/ 79727 w 1302292"/>
                <a:gd name="connsiteY7" fmla="*/ 0 h 481312"/>
                <a:gd name="connsiteX0" fmla="*/ 79727 w 1295608"/>
                <a:gd name="connsiteY0" fmla="*/ 0 h 481312"/>
                <a:gd name="connsiteX1" fmla="*/ 1134372 w 1295608"/>
                <a:gd name="connsiteY1" fmla="*/ 1301 h 481312"/>
                <a:gd name="connsiteX2" fmla="*/ 1295399 w 1295608"/>
                <a:gd name="connsiteY2" fmla="*/ 202725 h 481312"/>
                <a:gd name="connsiteX3" fmla="*/ 1133118 w 1295608"/>
                <a:gd name="connsiteY3" fmla="*/ 405112 h 481312"/>
                <a:gd name="connsiteX4" fmla="*/ 122732 w 1295608"/>
                <a:gd name="connsiteY4" fmla="*/ 410777 h 481312"/>
                <a:gd name="connsiteX5" fmla="*/ 0 w 1295608"/>
                <a:gd name="connsiteY5" fmla="*/ 481312 h 481312"/>
                <a:gd name="connsiteX6" fmla="*/ 0 w 1295608"/>
                <a:gd name="connsiteY6" fmla="*/ 100312 h 481312"/>
                <a:gd name="connsiteX7" fmla="*/ 79727 w 1295608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56305 w 1295399"/>
                <a:gd name="connsiteY1" fmla="*/ 6114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399" h="481312">
                  <a:moveTo>
                    <a:pt x="79727" y="0"/>
                  </a:moveTo>
                  <a:lnTo>
                    <a:pt x="1156305" y="6114"/>
                  </a:lnTo>
                  <a:lnTo>
                    <a:pt x="1295399" y="202725"/>
                  </a:lnTo>
                  <a:lnTo>
                    <a:pt x="1165078" y="406074"/>
                  </a:lnTo>
                  <a:lnTo>
                    <a:pt x="122732" y="410777"/>
                  </a:lnTo>
                  <a:cubicBezTo>
                    <a:pt x="78235" y="412895"/>
                    <a:pt x="11453" y="402374"/>
                    <a:pt x="0" y="481312"/>
                  </a:cubicBezTo>
                  <a:lnTo>
                    <a:pt x="0" y="100312"/>
                  </a:lnTo>
                  <a:cubicBezTo>
                    <a:pt x="721" y="14824"/>
                    <a:pt x="31644" y="5334"/>
                    <a:pt x="797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E7C52">
                    <a:lumMod val="75000"/>
                  </a:srgbClr>
                </a:gs>
                <a:gs pos="69000">
                  <a:srgbClr val="AE7C52"/>
                </a:gs>
                <a:gs pos="100000">
                  <a:srgbClr val="AE7C52">
                    <a:lumMod val="60000"/>
                    <a:lumOff val="40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57150" h="57150"/>
            </a:sp3d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Pie 85"/>
            <p:cNvSpPr/>
            <p:nvPr/>
          </p:nvSpPr>
          <p:spPr bwMode="gray">
            <a:xfrm>
              <a:off x="4782670" y="3083859"/>
              <a:ext cx="304685" cy="179294"/>
            </a:xfrm>
            <a:prstGeom prst="pie">
              <a:avLst>
                <a:gd name="adj1" fmla="val 5429925"/>
                <a:gd name="adj2" fmla="val 16200000"/>
              </a:avLst>
            </a:prstGeom>
            <a:solidFill>
              <a:srgbClr val="AE7C52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D2015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7" name="Rectangle 79"/>
          <p:cNvSpPr>
            <a:spLocks noChangeArrowheads="1"/>
          </p:cNvSpPr>
          <p:nvPr/>
        </p:nvSpPr>
        <p:spPr bwMode="auto">
          <a:xfrm>
            <a:off x="2092397" y="4342296"/>
            <a:ext cx="2228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vi-VN" altLang="en-US" sz="1600">
                <a:solidFill>
                  <a:srgbClr val="4A4644"/>
                </a:solidFill>
                <a:latin typeface="Arial" panose="020B0604020202020204" pitchFamily="34" charset="0"/>
              </a:rPr>
              <a:t>Đã thiết kế được Data Warehouse</a:t>
            </a:r>
            <a:endParaRPr lang="en-US" altLang="en-US" sz="1600">
              <a:solidFill>
                <a:srgbClr val="4A4644"/>
              </a:solidFill>
              <a:latin typeface="Arial" panose="020B0604020202020204" pitchFamily="34" charset="0"/>
            </a:endParaRPr>
          </a:p>
        </p:txBody>
      </p:sp>
      <p:sp>
        <p:nvSpPr>
          <p:cNvPr id="88" name="Rectangle 82"/>
          <p:cNvSpPr>
            <a:spLocks noChangeArrowheads="1"/>
          </p:cNvSpPr>
          <p:nvPr/>
        </p:nvSpPr>
        <p:spPr bwMode="auto">
          <a:xfrm>
            <a:off x="5078485" y="3972963"/>
            <a:ext cx="22288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4A4644"/>
                </a:solidFill>
                <a:latin typeface="Arial" panose="020B0604020202020204" pitchFamily="34" charset="0"/>
              </a:rPr>
              <a:t>Biết sử dụng các công cụ quá trình ETL (SSIS) và công cụ thống kê phân tích (SSAS)</a:t>
            </a:r>
          </a:p>
        </p:txBody>
      </p:sp>
      <p:sp>
        <p:nvSpPr>
          <p:cNvPr id="89" name="Rectangle 83"/>
          <p:cNvSpPr>
            <a:spLocks noChangeArrowheads="1"/>
          </p:cNvSpPr>
          <p:nvPr/>
        </p:nvSpPr>
        <p:spPr bwMode="auto">
          <a:xfrm>
            <a:off x="8050285" y="4095726"/>
            <a:ext cx="22288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4A4644"/>
                </a:solidFill>
                <a:latin typeface="Arial" panose="020B0604020202020204" pitchFamily="34" charset="0"/>
              </a:rPr>
              <a:t>Sử dụng các hàm của Analytic Funtions để trả lời các Business Question</a:t>
            </a:r>
          </a:p>
        </p:txBody>
      </p:sp>
    </p:spTree>
    <p:extLst>
      <p:ext uri="{BB962C8B-B14F-4D97-AF65-F5344CB8AC3E}">
        <p14:creationId xmlns:p14="http://schemas.microsoft.com/office/powerpoint/2010/main" val="426100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5299"/>
            <a:ext cx="9730854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Những việc nhóm chưa làm được và dự định thực hiện trong tương lai</a:t>
            </a:r>
          </a:p>
        </p:txBody>
      </p:sp>
      <p:grpSp>
        <p:nvGrpSpPr>
          <p:cNvPr id="16" name="Group 7"/>
          <p:cNvGrpSpPr>
            <a:grpSpLocks/>
          </p:cNvGrpSpPr>
          <p:nvPr/>
        </p:nvGrpSpPr>
        <p:grpSpPr bwMode="auto">
          <a:xfrm>
            <a:off x="6871204" y="2449802"/>
            <a:ext cx="2359025" cy="3636962"/>
            <a:chOff x="457200" y="1239996"/>
            <a:chExt cx="2177144" cy="2804886"/>
          </a:xfrm>
        </p:grpSpPr>
        <p:sp>
          <p:nvSpPr>
            <p:cNvPr id="17" name="Rectangle 16"/>
            <p:cNvSpPr/>
            <p:nvPr/>
          </p:nvSpPr>
          <p:spPr>
            <a:xfrm>
              <a:off x="457200" y="1239996"/>
              <a:ext cx="2177144" cy="2804886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36316" y="1293865"/>
              <a:ext cx="2018913" cy="2694698"/>
            </a:xfrm>
            <a:prstGeom prst="rect">
              <a:avLst/>
            </a:prstGeom>
            <a:noFill/>
            <a:ln w="19050" cap="flat" cmpd="sng" algn="ctr">
              <a:solidFill>
                <a:srgbClr val="7AAC54">
                  <a:lumMod val="60000"/>
                  <a:lumOff val="40000"/>
                </a:srgbClr>
              </a:solidFill>
              <a:prstDash val="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6"/>
          <p:cNvGrpSpPr>
            <a:grpSpLocks/>
          </p:cNvGrpSpPr>
          <p:nvPr/>
        </p:nvGrpSpPr>
        <p:grpSpPr bwMode="auto">
          <a:xfrm flipV="1">
            <a:off x="6744204" y="2622839"/>
            <a:ext cx="2101850" cy="738188"/>
            <a:chOff x="4763053" y="2429435"/>
            <a:chExt cx="2840865" cy="833718"/>
          </a:xfrm>
        </p:grpSpPr>
        <p:sp>
          <p:nvSpPr>
            <p:cNvPr id="20" name="Freeform 19"/>
            <p:cNvSpPr/>
            <p:nvPr/>
          </p:nvSpPr>
          <p:spPr bwMode="gray">
            <a:xfrm>
              <a:off x="4770794" y="2429435"/>
              <a:ext cx="2833124" cy="768967"/>
            </a:xfrm>
            <a:custGeom>
              <a:avLst/>
              <a:gdLst>
                <a:gd name="connsiteX0" fmla="*/ 0 w 1205789"/>
                <a:gd name="connsiteY0" fmla="*/ 0 h 404774"/>
                <a:gd name="connsiteX1" fmla="*/ 1003402 w 1205789"/>
                <a:gd name="connsiteY1" fmla="*/ 0 h 404774"/>
                <a:gd name="connsiteX2" fmla="*/ 1205789 w 1205789"/>
                <a:gd name="connsiteY2" fmla="*/ 202387 h 404774"/>
                <a:gd name="connsiteX3" fmla="*/ 1003402 w 1205789"/>
                <a:gd name="connsiteY3" fmla="*/ 404774 h 404774"/>
                <a:gd name="connsiteX4" fmla="*/ 0 w 1205789"/>
                <a:gd name="connsiteY4" fmla="*/ 404774 h 404774"/>
                <a:gd name="connsiteX5" fmla="*/ 0 w 1205789"/>
                <a:gd name="connsiteY5" fmla="*/ 0 h 404774"/>
                <a:gd name="connsiteX0" fmla="*/ 7314 w 1213103"/>
                <a:gd name="connsiteY0" fmla="*/ 0 h 404774"/>
                <a:gd name="connsiteX1" fmla="*/ 1010716 w 1213103"/>
                <a:gd name="connsiteY1" fmla="*/ 0 h 404774"/>
                <a:gd name="connsiteX2" fmla="*/ 1213103 w 1213103"/>
                <a:gd name="connsiteY2" fmla="*/ 202387 h 404774"/>
                <a:gd name="connsiteX3" fmla="*/ 1010716 w 1213103"/>
                <a:gd name="connsiteY3" fmla="*/ 404774 h 404774"/>
                <a:gd name="connsiteX4" fmla="*/ 7314 w 1213103"/>
                <a:gd name="connsiteY4" fmla="*/ 404774 h 404774"/>
                <a:gd name="connsiteX5" fmla="*/ 0 w 1213103"/>
                <a:gd name="connsiteY5" fmla="*/ 131673 h 404774"/>
                <a:gd name="connsiteX6" fmla="*/ 7314 w 1213103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0 w 1295399"/>
                <a:gd name="connsiteY5" fmla="*/ 99974 h 404774"/>
                <a:gd name="connsiteX6" fmla="*/ 89610 w 1295399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60350 w 1295399"/>
                <a:gd name="connsiteY5" fmla="*/ 299923 h 404774"/>
                <a:gd name="connsiteX6" fmla="*/ 0 w 1295399"/>
                <a:gd name="connsiteY6" fmla="*/ 99974 h 404774"/>
                <a:gd name="connsiteX7" fmla="*/ 89610 w 1295399"/>
                <a:gd name="connsiteY7" fmla="*/ 0 h 4047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2367 h 483341"/>
                <a:gd name="connsiteX1" fmla="*/ 1093012 w 1295399"/>
                <a:gd name="connsiteY1" fmla="*/ 2367 h 483341"/>
                <a:gd name="connsiteX2" fmla="*/ 1295399 w 1295399"/>
                <a:gd name="connsiteY2" fmla="*/ 204754 h 483341"/>
                <a:gd name="connsiteX3" fmla="*/ 1093012 w 1295399"/>
                <a:gd name="connsiteY3" fmla="*/ 407141 h 483341"/>
                <a:gd name="connsiteX4" fmla="*/ 89610 w 1295399"/>
                <a:gd name="connsiteY4" fmla="*/ 407141 h 483341"/>
                <a:gd name="connsiteX5" fmla="*/ 0 w 1295399"/>
                <a:gd name="connsiteY5" fmla="*/ 483341 h 483341"/>
                <a:gd name="connsiteX6" fmla="*/ 0 w 1295399"/>
                <a:gd name="connsiteY6" fmla="*/ 102341 h 483341"/>
                <a:gd name="connsiteX7" fmla="*/ 89610 w 1295399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03929 w 1309718"/>
                <a:gd name="connsiteY4" fmla="*/ 404774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94046 w 1309718"/>
                <a:gd name="connsiteY0" fmla="*/ 2367 h 483679"/>
                <a:gd name="connsiteX1" fmla="*/ 1107331 w 1309718"/>
                <a:gd name="connsiteY1" fmla="*/ 2705 h 483679"/>
                <a:gd name="connsiteX2" fmla="*/ 1309718 w 1309718"/>
                <a:gd name="connsiteY2" fmla="*/ 205092 h 483679"/>
                <a:gd name="connsiteX3" fmla="*/ 1107331 w 1309718"/>
                <a:gd name="connsiteY3" fmla="*/ 407479 h 483679"/>
                <a:gd name="connsiteX4" fmla="*/ 137051 w 1309718"/>
                <a:gd name="connsiteY4" fmla="*/ 413144 h 483679"/>
                <a:gd name="connsiteX5" fmla="*/ 14319 w 1309718"/>
                <a:gd name="connsiteY5" fmla="*/ 483679 h 483679"/>
                <a:gd name="connsiteX6" fmla="*/ 14319 w 1309718"/>
                <a:gd name="connsiteY6" fmla="*/ 102679 h 483679"/>
                <a:gd name="connsiteX7" fmla="*/ 94046 w 1309718"/>
                <a:gd name="connsiteY7" fmla="*/ 2367 h 483679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11030 h 492342"/>
                <a:gd name="connsiteX1" fmla="*/ 1107331 w 1309718"/>
                <a:gd name="connsiteY1" fmla="*/ 11368 h 492342"/>
                <a:gd name="connsiteX2" fmla="*/ 1309718 w 1309718"/>
                <a:gd name="connsiteY2" fmla="*/ 213755 h 492342"/>
                <a:gd name="connsiteX3" fmla="*/ 1107331 w 1309718"/>
                <a:gd name="connsiteY3" fmla="*/ 416142 h 492342"/>
                <a:gd name="connsiteX4" fmla="*/ 137051 w 1309718"/>
                <a:gd name="connsiteY4" fmla="*/ 421807 h 492342"/>
                <a:gd name="connsiteX5" fmla="*/ 14319 w 1309718"/>
                <a:gd name="connsiteY5" fmla="*/ 492342 h 492342"/>
                <a:gd name="connsiteX6" fmla="*/ 14319 w 1309718"/>
                <a:gd name="connsiteY6" fmla="*/ 111342 h 492342"/>
                <a:gd name="connsiteX7" fmla="*/ 94046 w 1309718"/>
                <a:gd name="connsiteY7" fmla="*/ 11030 h 49234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81513 w 1297185"/>
                <a:gd name="connsiteY0" fmla="*/ 0 h 481312"/>
                <a:gd name="connsiteX1" fmla="*/ 1094798 w 1297185"/>
                <a:gd name="connsiteY1" fmla="*/ 338 h 481312"/>
                <a:gd name="connsiteX2" fmla="*/ 1297185 w 1297185"/>
                <a:gd name="connsiteY2" fmla="*/ 202725 h 481312"/>
                <a:gd name="connsiteX3" fmla="*/ 1094798 w 1297185"/>
                <a:gd name="connsiteY3" fmla="*/ 405112 h 481312"/>
                <a:gd name="connsiteX4" fmla="*/ 124518 w 1297185"/>
                <a:gd name="connsiteY4" fmla="*/ 410777 h 481312"/>
                <a:gd name="connsiteX5" fmla="*/ 1786 w 1297185"/>
                <a:gd name="connsiteY5" fmla="*/ 481312 h 481312"/>
                <a:gd name="connsiteX6" fmla="*/ 1786 w 1297185"/>
                <a:gd name="connsiteY6" fmla="*/ 100312 h 481312"/>
                <a:gd name="connsiteX7" fmla="*/ 81513 w 1297185"/>
                <a:gd name="connsiteY7" fmla="*/ 0 h 481312"/>
                <a:gd name="connsiteX0" fmla="*/ 79727 w 1295399"/>
                <a:gd name="connsiteY0" fmla="*/ 0 h 481312"/>
                <a:gd name="connsiteX1" fmla="*/ 1093012 w 1295399"/>
                <a:gd name="connsiteY1" fmla="*/ 338 h 481312"/>
                <a:gd name="connsiteX2" fmla="*/ 1295399 w 1295399"/>
                <a:gd name="connsiteY2" fmla="*/ 202725 h 481312"/>
                <a:gd name="connsiteX3" fmla="*/ 1093012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302292"/>
                <a:gd name="connsiteY0" fmla="*/ 0 h 481312"/>
                <a:gd name="connsiteX1" fmla="*/ 1134372 w 1302292"/>
                <a:gd name="connsiteY1" fmla="*/ 1301 h 481312"/>
                <a:gd name="connsiteX2" fmla="*/ 1295399 w 1302292"/>
                <a:gd name="connsiteY2" fmla="*/ 202725 h 481312"/>
                <a:gd name="connsiteX3" fmla="*/ 1093012 w 1302292"/>
                <a:gd name="connsiteY3" fmla="*/ 405112 h 481312"/>
                <a:gd name="connsiteX4" fmla="*/ 122732 w 1302292"/>
                <a:gd name="connsiteY4" fmla="*/ 410777 h 481312"/>
                <a:gd name="connsiteX5" fmla="*/ 0 w 1302292"/>
                <a:gd name="connsiteY5" fmla="*/ 481312 h 481312"/>
                <a:gd name="connsiteX6" fmla="*/ 0 w 1302292"/>
                <a:gd name="connsiteY6" fmla="*/ 100312 h 481312"/>
                <a:gd name="connsiteX7" fmla="*/ 79727 w 1302292"/>
                <a:gd name="connsiteY7" fmla="*/ 0 h 481312"/>
                <a:gd name="connsiteX0" fmla="*/ 79727 w 1295608"/>
                <a:gd name="connsiteY0" fmla="*/ 0 h 481312"/>
                <a:gd name="connsiteX1" fmla="*/ 1134372 w 1295608"/>
                <a:gd name="connsiteY1" fmla="*/ 1301 h 481312"/>
                <a:gd name="connsiteX2" fmla="*/ 1295399 w 1295608"/>
                <a:gd name="connsiteY2" fmla="*/ 202725 h 481312"/>
                <a:gd name="connsiteX3" fmla="*/ 1133118 w 1295608"/>
                <a:gd name="connsiteY3" fmla="*/ 405112 h 481312"/>
                <a:gd name="connsiteX4" fmla="*/ 122732 w 1295608"/>
                <a:gd name="connsiteY4" fmla="*/ 410777 h 481312"/>
                <a:gd name="connsiteX5" fmla="*/ 0 w 1295608"/>
                <a:gd name="connsiteY5" fmla="*/ 481312 h 481312"/>
                <a:gd name="connsiteX6" fmla="*/ 0 w 1295608"/>
                <a:gd name="connsiteY6" fmla="*/ 100312 h 481312"/>
                <a:gd name="connsiteX7" fmla="*/ 79727 w 1295608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56305 w 1295399"/>
                <a:gd name="connsiteY1" fmla="*/ 6114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399" h="481312">
                  <a:moveTo>
                    <a:pt x="79727" y="0"/>
                  </a:moveTo>
                  <a:lnTo>
                    <a:pt x="1156305" y="6114"/>
                  </a:lnTo>
                  <a:lnTo>
                    <a:pt x="1295399" y="202725"/>
                  </a:lnTo>
                  <a:lnTo>
                    <a:pt x="1165078" y="406074"/>
                  </a:lnTo>
                  <a:lnTo>
                    <a:pt x="122732" y="410777"/>
                  </a:lnTo>
                  <a:cubicBezTo>
                    <a:pt x="78235" y="412895"/>
                    <a:pt x="11453" y="402374"/>
                    <a:pt x="0" y="481312"/>
                  </a:cubicBezTo>
                  <a:lnTo>
                    <a:pt x="0" y="100312"/>
                  </a:lnTo>
                  <a:cubicBezTo>
                    <a:pt x="721" y="14824"/>
                    <a:pt x="31644" y="5334"/>
                    <a:pt x="797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AAC54">
                    <a:lumMod val="75000"/>
                  </a:srgbClr>
                </a:gs>
                <a:gs pos="69000">
                  <a:srgbClr val="7AAC54"/>
                </a:gs>
                <a:gs pos="100000">
                  <a:srgbClr val="7AAC54">
                    <a:lumMod val="60000"/>
                    <a:lumOff val="40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57150" h="57150"/>
            </a:sp3d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Pie 20"/>
            <p:cNvSpPr/>
            <p:nvPr/>
          </p:nvSpPr>
          <p:spPr bwMode="gray">
            <a:xfrm>
              <a:off x="4763053" y="3083859"/>
              <a:ext cx="304685" cy="179294"/>
            </a:xfrm>
            <a:prstGeom prst="pie">
              <a:avLst>
                <a:gd name="adj1" fmla="val 5429925"/>
                <a:gd name="adj2" fmla="val 16200000"/>
              </a:avLst>
            </a:prstGeom>
            <a:solidFill>
              <a:srgbClr val="7AAC54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D2015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57"/>
          <p:cNvGrpSpPr>
            <a:grpSpLocks/>
          </p:cNvGrpSpPr>
          <p:nvPr/>
        </p:nvGrpSpPr>
        <p:grpSpPr bwMode="auto">
          <a:xfrm>
            <a:off x="3160209" y="2449802"/>
            <a:ext cx="2359025" cy="3636962"/>
            <a:chOff x="457200" y="1239996"/>
            <a:chExt cx="2177144" cy="2804886"/>
          </a:xfrm>
        </p:grpSpPr>
        <p:sp>
          <p:nvSpPr>
            <p:cNvPr id="23" name="Rectangle 22"/>
            <p:cNvSpPr/>
            <p:nvPr/>
          </p:nvSpPr>
          <p:spPr>
            <a:xfrm>
              <a:off x="457200" y="1239996"/>
              <a:ext cx="2177144" cy="2804886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6316" y="1293865"/>
              <a:ext cx="2018913" cy="2694698"/>
            </a:xfrm>
            <a:prstGeom prst="rect">
              <a:avLst/>
            </a:prstGeom>
            <a:noFill/>
            <a:ln w="19050" cap="flat" cmpd="sng" algn="ctr">
              <a:solidFill>
                <a:srgbClr val="E19023">
                  <a:lumMod val="60000"/>
                  <a:lumOff val="40000"/>
                </a:srgbClr>
              </a:solidFill>
              <a:prstDash val="dash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Group 60"/>
          <p:cNvGrpSpPr>
            <a:grpSpLocks/>
          </p:cNvGrpSpPr>
          <p:nvPr/>
        </p:nvGrpSpPr>
        <p:grpSpPr bwMode="auto">
          <a:xfrm flipV="1">
            <a:off x="3047496" y="2622839"/>
            <a:ext cx="2101850" cy="738188"/>
            <a:chOff x="4782670" y="2429435"/>
            <a:chExt cx="2840865" cy="833718"/>
          </a:xfrm>
        </p:grpSpPr>
        <p:sp>
          <p:nvSpPr>
            <p:cNvPr id="26" name="Freeform 25"/>
            <p:cNvSpPr/>
            <p:nvPr/>
          </p:nvSpPr>
          <p:spPr bwMode="gray">
            <a:xfrm>
              <a:off x="4790411" y="2429435"/>
              <a:ext cx="2833124" cy="768967"/>
            </a:xfrm>
            <a:custGeom>
              <a:avLst/>
              <a:gdLst>
                <a:gd name="connsiteX0" fmla="*/ 0 w 1205789"/>
                <a:gd name="connsiteY0" fmla="*/ 0 h 404774"/>
                <a:gd name="connsiteX1" fmla="*/ 1003402 w 1205789"/>
                <a:gd name="connsiteY1" fmla="*/ 0 h 404774"/>
                <a:gd name="connsiteX2" fmla="*/ 1205789 w 1205789"/>
                <a:gd name="connsiteY2" fmla="*/ 202387 h 404774"/>
                <a:gd name="connsiteX3" fmla="*/ 1003402 w 1205789"/>
                <a:gd name="connsiteY3" fmla="*/ 404774 h 404774"/>
                <a:gd name="connsiteX4" fmla="*/ 0 w 1205789"/>
                <a:gd name="connsiteY4" fmla="*/ 404774 h 404774"/>
                <a:gd name="connsiteX5" fmla="*/ 0 w 1205789"/>
                <a:gd name="connsiteY5" fmla="*/ 0 h 404774"/>
                <a:gd name="connsiteX0" fmla="*/ 7314 w 1213103"/>
                <a:gd name="connsiteY0" fmla="*/ 0 h 404774"/>
                <a:gd name="connsiteX1" fmla="*/ 1010716 w 1213103"/>
                <a:gd name="connsiteY1" fmla="*/ 0 h 404774"/>
                <a:gd name="connsiteX2" fmla="*/ 1213103 w 1213103"/>
                <a:gd name="connsiteY2" fmla="*/ 202387 h 404774"/>
                <a:gd name="connsiteX3" fmla="*/ 1010716 w 1213103"/>
                <a:gd name="connsiteY3" fmla="*/ 404774 h 404774"/>
                <a:gd name="connsiteX4" fmla="*/ 7314 w 1213103"/>
                <a:gd name="connsiteY4" fmla="*/ 404774 h 404774"/>
                <a:gd name="connsiteX5" fmla="*/ 0 w 1213103"/>
                <a:gd name="connsiteY5" fmla="*/ 131673 h 404774"/>
                <a:gd name="connsiteX6" fmla="*/ 7314 w 1213103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0 w 1295399"/>
                <a:gd name="connsiteY5" fmla="*/ 99974 h 404774"/>
                <a:gd name="connsiteX6" fmla="*/ 89610 w 1295399"/>
                <a:gd name="connsiteY6" fmla="*/ 0 h 404774"/>
                <a:gd name="connsiteX0" fmla="*/ 89610 w 1295399"/>
                <a:gd name="connsiteY0" fmla="*/ 0 h 404774"/>
                <a:gd name="connsiteX1" fmla="*/ 1093012 w 1295399"/>
                <a:gd name="connsiteY1" fmla="*/ 0 h 404774"/>
                <a:gd name="connsiteX2" fmla="*/ 1295399 w 1295399"/>
                <a:gd name="connsiteY2" fmla="*/ 202387 h 404774"/>
                <a:gd name="connsiteX3" fmla="*/ 1093012 w 1295399"/>
                <a:gd name="connsiteY3" fmla="*/ 404774 h 404774"/>
                <a:gd name="connsiteX4" fmla="*/ 89610 w 1295399"/>
                <a:gd name="connsiteY4" fmla="*/ 404774 h 404774"/>
                <a:gd name="connsiteX5" fmla="*/ 60350 w 1295399"/>
                <a:gd name="connsiteY5" fmla="*/ 299923 h 404774"/>
                <a:gd name="connsiteX6" fmla="*/ 0 w 1295399"/>
                <a:gd name="connsiteY6" fmla="*/ 99974 h 404774"/>
                <a:gd name="connsiteX7" fmla="*/ 89610 w 1295399"/>
                <a:gd name="connsiteY7" fmla="*/ 0 h 4047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104497 w 1310286"/>
                <a:gd name="connsiteY0" fmla="*/ 0 h 480974"/>
                <a:gd name="connsiteX1" fmla="*/ 1107899 w 1310286"/>
                <a:gd name="connsiteY1" fmla="*/ 0 h 480974"/>
                <a:gd name="connsiteX2" fmla="*/ 1310286 w 1310286"/>
                <a:gd name="connsiteY2" fmla="*/ 202387 h 480974"/>
                <a:gd name="connsiteX3" fmla="*/ 1107899 w 1310286"/>
                <a:gd name="connsiteY3" fmla="*/ 404774 h 480974"/>
                <a:gd name="connsiteX4" fmla="*/ 104497 w 1310286"/>
                <a:gd name="connsiteY4" fmla="*/ 404774 h 480974"/>
                <a:gd name="connsiteX5" fmla="*/ 14887 w 1310286"/>
                <a:gd name="connsiteY5" fmla="*/ 480974 h 480974"/>
                <a:gd name="connsiteX6" fmla="*/ 14887 w 1310286"/>
                <a:gd name="connsiteY6" fmla="*/ 99974 h 480974"/>
                <a:gd name="connsiteX7" fmla="*/ 104497 w 1310286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0 h 480974"/>
                <a:gd name="connsiteX1" fmla="*/ 1093012 w 1295399"/>
                <a:gd name="connsiteY1" fmla="*/ 0 h 480974"/>
                <a:gd name="connsiteX2" fmla="*/ 1295399 w 1295399"/>
                <a:gd name="connsiteY2" fmla="*/ 202387 h 480974"/>
                <a:gd name="connsiteX3" fmla="*/ 1093012 w 1295399"/>
                <a:gd name="connsiteY3" fmla="*/ 404774 h 480974"/>
                <a:gd name="connsiteX4" fmla="*/ 89610 w 1295399"/>
                <a:gd name="connsiteY4" fmla="*/ 404774 h 480974"/>
                <a:gd name="connsiteX5" fmla="*/ 0 w 1295399"/>
                <a:gd name="connsiteY5" fmla="*/ 480974 h 480974"/>
                <a:gd name="connsiteX6" fmla="*/ 0 w 1295399"/>
                <a:gd name="connsiteY6" fmla="*/ 99974 h 480974"/>
                <a:gd name="connsiteX7" fmla="*/ 89610 w 1295399"/>
                <a:gd name="connsiteY7" fmla="*/ 0 h 480974"/>
                <a:gd name="connsiteX0" fmla="*/ 89610 w 1295399"/>
                <a:gd name="connsiteY0" fmla="*/ 2367 h 483341"/>
                <a:gd name="connsiteX1" fmla="*/ 1093012 w 1295399"/>
                <a:gd name="connsiteY1" fmla="*/ 2367 h 483341"/>
                <a:gd name="connsiteX2" fmla="*/ 1295399 w 1295399"/>
                <a:gd name="connsiteY2" fmla="*/ 204754 h 483341"/>
                <a:gd name="connsiteX3" fmla="*/ 1093012 w 1295399"/>
                <a:gd name="connsiteY3" fmla="*/ 407141 h 483341"/>
                <a:gd name="connsiteX4" fmla="*/ 89610 w 1295399"/>
                <a:gd name="connsiteY4" fmla="*/ 407141 h 483341"/>
                <a:gd name="connsiteX5" fmla="*/ 0 w 1295399"/>
                <a:gd name="connsiteY5" fmla="*/ 483341 h 483341"/>
                <a:gd name="connsiteX6" fmla="*/ 0 w 1295399"/>
                <a:gd name="connsiteY6" fmla="*/ 102341 h 483341"/>
                <a:gd name="connsiteX7" fmla="*/ 89610 w 1295399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03929 w 1309718"/>
                <a:gd name="connsiteY0" fmla="*/ 2367 h 483341"/>
                <a:gd name="connsiteX1" fmla="*/ 1107331 w 1309718"/>
                <a:gd name="connsiteY1" fmla="*/ 2367 h 483341"/>
                <a:gd name="connsiteX2" fmla="*/ 1309718 w 1309718"/>
                <a:gd name="connsiteY2" fmla="*/ 204754 h 483341"/>
                <a:gd name="connsiteX3" fmla="*/ 1107331 w 1309718"/>
                <a:gd name="connsiteY3" fmla="*/ 407141 h 483341"/>
                <a:gd name="connsiteX4" fmla="*/ 103929 w 1309718"/>
                <a:gd name="connsiteY4" fmla="*/ 407141 h 483341"/>
                <a:gd name="connsiteX5" fmla="*/ 14319 w 1309718"/>
                <a:gd name="connsiteY5" fmla="*/ 483341 h 483341"/>
                <a:gd name="connsiteX6" fmla="*/ 14319 w 1309718"/>
                <a:gd name="connsiteY6" fmla="*/ 102341 h 483341"/>
                <a:gd name="connsiteX7" fmla="*/ 103929 w 1309718"/>
                <a:gd name="connsiteY7" fmla="*/ 2367 h 483341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03929 w 1309718"/>
                <a:gd name="connsiteY4" fmla="*/ 404774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140419 w 1309718"/>
                <a:gd name="connsiteY0" fmla="*/ 2549 h 480974"/>
                <a:gd name="connsiteX1" fmla="*/ 1107331 w 1309718"/>
                <a:gd name="connsiteY1" fmla="*/ 0 h 480974"/>
                <a:gd name="connsiteX2" fmla="*/ 1309718 w 1309718"/>
                <a:gd name="connsiteY2" fmla="*/ 202387 h 480974"/>
                <a:gd name="connsiteX3" fmla="*/ 1107331 w 1309718"/>
                <a:gd name="connsiteY3" fmla="*/ 404774 h 480974"/>
                <a:gd name="connsiteX4" fmla="*/ 137051 w 1309718"/>
                <a:gd name="connsiteY4" fmla="*/ 410439 h 480974"/>
                <a:gd name="connsiteX5" fmla="*/ 14319 w 1309718"/>
                <a:gd name="connsiteY5" fmla="*/ 480974 h 480974"/>
                <a:gd name="connsiteX6" fmla="*/ 14319 w 1309718"/>
                <a:gd name="connsiteY6" fmla="*/ 99974 h 480974"/>
                <a:gd name="connsiteX7" fmla="*/ 140419 w 1309718"/>
                <a:gd name="connsiteY7" fmla="*/ 2549 h 480974"/>
                <a:gd name="connsiteX0" fmla="*/ 94046 w 1309718"/>
                <a:gd name="connsiteY0" fmla="*/ 2367 h 483679"/>
                <a:gd name="connsiteX1" fmla="*/ 1107331 w 1309718"/>
                <a:gd name="connsiteY1" fmla="*/ 2705 h 483679"/>
                <a:gd name="connsiteX2" fmla="*/ 1309718 w 1309718"/>
                <a:gd name="connsiteY2" fmla="*/ 205092 h 483679"/>
                <a:gd name="connsiteX3" fmla="*/ 1107331 w 1309718"/>
                <a:gd name="connsiteY3" fmla="*/ 407479 h 483679"/>
                <a:gd name="connsiteX4" fmla="*/ 137051 w 1309718"/>
                <a:gd name="connsiteY4" fmla="*/ 413144 h 483679"/>
                <a:gd name="connsiteX5" fmla="*/ 14319 w 1309718"/>
                <a:gd name="connsiteY5" fmla="*/ 483679 h 483679"/>
                <a:gd name="connsiteX6" fmla="*/ 14319 w 1309718"/>
                <a:gd name="connsiteY6" fmla="*/ 102679 h 483679"/>
                <a:gd name="connsiteX7" fmla="*/ 94046 w 1309718"/>
                <a:gd name="connsiteY7" fmla="*/ 2367 h 483679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11030 h 492342"/>
                <a:gd name="connsiteX1" fmla="*/ 1107331 w 1309718"/>
                <a:gd name="connsiteY1" fmla="*/ 11368 h 492342"/>
                <a:gd name="connsiteX2" fmla="*/ 1309718 w 1309718"/>
                <a:gd name="connsiteY2" fmla="*/ 213755 h 492342"/>
                <a:gd name="connsiteX3" fmla="*/ 1107331 w 1309718"/>
                <a:gd name="connsiteY3" fmla="*/ 416142 h 492342"/>
                <a:gd name="connsiteX4" fmla="*/ 137051 w 1309718"/>
                <a:gd name="connsiteY4" fmla="*/ 421807 h 492342"/>
                <a:gd name="connsiteX5" fmla="*/ 14319 w 1309718"/>
                <a:gd name="connsiteY5" fmla="*/ 492342 h 492342"/>
                <a:gd name="connsiteX6" fmla="*/ 14319 w 1309718"/>
                <a:gd name="connsiteY6" fmla="*/ 111342 h 492342"/>
                <a:gd name="connsiteX7" fmla="*/ 94046 w 1309718"/>
                <a:gd name="connsiteY7" fmla="*/ 11030 h 49234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94046 w 1309718"/>
                <a:gd name="connsiteY0" fmla="*/ 0 h 481312"/>
                <a:gd name="connsiteX1" fmla="*/ 1107331 w 1309718"/>
                <a:gd name="connsiteY1" fmla="*/ 338 h 481312"/>
                <a:gd name="connsiteX2" fmla="*/ 1309718 w 1309718"/>
                <a:gd name="connsiteY2" fmla="*/ 202725 h 481312"/>
                <a:gd name="connsiteX3" fmla="*/ 1107331 w 1309718"/>
                <a:gd name="connsiteY3" fmla="*/ 405112 h 481312"/>
                <a:gd name="connsiteX4" fmla="*/ 137051 w 1309718"/>
                <a:gd name="connsiteY4" fmla="*/ 410777 h 481312"/>
                <a:gd name="connsiteX5" fmla="*/ 14319 w 1309718"/>
                <a:gd name="connsiteY5" fmla="*/ 481312 h 481312"/>
                <a:gd name="connsiteX6" fmla="*/ 14319 w 1309718"/>
                <a:gd name="connsiteY6" fmla="*/ 100312 h 481312"/>
                <a:gd name="connsiteX7" fmla="*/ 94046 w 1309718"/>
                <a:gd name="connsiteY7" fmla="*/ 0 h 481312"/>
                <a:gd name="connsiteX0" fmla="*/ 81513 w 1297185"/>
                <a:gd name="connsiteY0" fmla="*/ 0 h 481312"/>
                <a:gd name="connsiteX1" fmla="*/ 1094798 w 1297185"/>
                <a:gd name="connsiteY1" fmla="*/ 338 h 481312"/>
                <a:gd name="connsiteX2" fmla="*/ 1297185 w 1297185"/>
                <a:gd name="connsiteY2" fmla="*/ 202725 h 481312"/>
                <a:gd name="connsiteX3" fmla="*/ 1094798 w 1297185"/>
                <a:gd name="connsiteY3" fmla="*/ 405112 h 481312"/>
                <a:gd name="connsiteX4" fmla="*/ 124518 w 1297185"/>
                <a:gd name="connsiteY4" fmla="*/ 410777 h 481312"/>
                <a:gd name="connsiteX5" fmla="*/ 1786 w 1297185"/>
                <a:gd name="connsiteY5" fmla="*/ 481312 h 481312"/>
                <a:gd name="connsiteX6" fmla="*/ 1786 w 1297185"/>
                <a:gd name="connsiteY6" fmla="*/ 100312 h 481312"/>
                <a:gd name="connsiteX7" fmla="*/ 81513 w 1297185"/>
                <a:gd name="connsiteY7" fmla="*/ 0 h 481312"/>
                <a:gd name="connsiteX0" fmla="*/ 79727 w 1295399"/>
                <a:gd name="connsiteY0" fmla="*/ 0 h 481312"/>
                <a:gd name="connsiteX1" fmla="*/ 1093012 w 1295399"/>
                <a:gd name="connsiteY1" fmla="*/ 338 h 481312"/>
                <a:gd name="connsiteX2" fmla="*/ 1295399 w 1295399"/>
                <a:gd name="connsiteY2" fmla="*/ 202725 h 481312"/>
                <a:gd name="connsiteX3" fmla="*/ 1093012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302292"/>
                <a:gd name="connsiteY0" fmla="*/ 0 h 481312"/>
                <a:gd name="connsiteX1" fmla="*/ 1134372 w 1302292"/>
                <a:gd name="connsiteY1" fmla="*/ 1301 h 481312"/>
                <a:gd name="connsiteX2" fmla="*/ 1295399 w 1302292"/>
                <a:gd name="connsiteY2" fmla="*/ 202725 h 481312"/>
                <a:gd name="connsiteX3" fmla="*/ 1093012 w 1302292"/>
                <a:gd name="connsiteY3" fmla="*/ 405112 h 481312"/>
                <a:gd name="connsiteX4" fmla="*/ 122732 w 1302292"/>
                <a:gd name="connsiteY4" fmla="*/ 410777 h 481312"/>
                <a:gd name="connsiteX5" fmla="*/ 0 w 1302292"/>
                <a:gd name="connsiteY5" fmla="*/ 481312 h 481312"/>
                <a:gd name="connsiteX6" fmla="*/ 0 w 1302292"/>
                <a:gd name="connsiteY6" fmla="*/ 100312 h 481312"/>
                <a:gd name="connsiteX7" fmla="*/ 79727 w 1302292"/>
                <a:gd name="connsiteY7" fmla="*/ 0 h 481312"/>
                <a:gd name="connsiteX0" fmla="*/ 79727 w 1295608"/>
                <a:gd name="connsiteY0" fmla="*/ 0 h 481312"/>
                <a:gd name="connsiteX1" fmla="*/ 1134372 w 1295608"/>
                <a:gd name="connsiteY1" fmla="*/ 1301 h 481312"/>
                <a:gd name="connsiteX2" fmla="*/ 1295399 w 1295608"/>
                <a:gd name="connsiteY2" fmla="*/ 202725 h 481312"/>
                <a:gd name="connsiteX3" fmla="*/ 1133118 w 1295608"/>
                <a:gd name="connsiteY3" fmla="*/ 405112 h 481312"/>
                <a:gd name="connsiteX4" fmla="*/ 122732 w 1295608"/>
                <a:gd name="connsiteY4" fmla="*/ 410777 h 481312"/>
                <a:gd name="connsiteX5" fmla="*/ 0 w 1295608"/>
                <a:gd name="connsiteY5" fmla="*/ 481312 h 481312"/>
                <a:gd name="connsiteX6" fmla="*/ 0 w 1295608"/>
                <a:gd name="connsiteY6" fmla="*/ 100312 h 481312"/>
                <a:gd name="connsiteX7" fmla="*/ 79727 w 1295608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33118 w 1295399"/>
                <a:gd name="connsiteY3" fmla="*/ 405112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34372 w 1295399"/>
                <a:gd name="connsiteY1" fmla="*/ 1301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  <a:gd name="connsiteX0" fmla="*/ 79727 w 1295399"/>
                <a:gd name="connsiteY0" fmla="*/ 0 h 481312"/>
                <a:gd name="connsiteX1" fmla="*/ 1156305 w 1295399"/>
                <a:gd name="connsiteY1" fmla="*/ 6114 h 481312"/>
                <a:gd name="connsiteX2" fmla="*/ 1295399 w 1295399"/>
                <a:gd name="connsiteY2" fmla="*/ 202725 h 481312"/>
                <a:gd name="connsiteX3" fmla="*/ 1165078 w 1295399"/>
                <a:gd name="connsiteY3" fmla="*/ 406074 h 481312"/>
                <a:gd name="connsiteX4" fmla="*/ 122732 w 1295399"/>
                <a:gd name="connsiteY4" fmla="*/ 410777 h 481312"/>
                <a:gd name="connsiteX5" fmla="*/ 0 w 1295399"/>
                <a:gd name="connsiteY5" fmla="*/ 481312 h 481312"/>
                <a:gd name="connsiteX6" fmla="*/ 0 w 1295399"/>
                <a:gd name="connsiteY6" fmla="*/ 100312 h 481312"/>
                <a:gd name="connsiteX7" fmla="*/ 79727 w 1295399"/>
                <a:gd name="connsiteY7" fmla="*/ 0 h 48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5399" h="481312">
                  <a:moveTo>
                    <a:pt x="79727" y="0"/>
                  </a:moveTo>
                  <a:lnTo>
                    <a:pt x="1156305" y="6114"/>
                  </a:lnTo>
                  <a:lnTo>
                    <a:pt x="1295399" y="202725"/>
                  </a:lnTo>
                  <a:lnTo>
                    <a:pt x="1165078" y="406074"/>
                  </a:lnTo>
                  <a:lnTo>
                    <a:pt x="122732" y="410777"/>
                  </a:lnTo>
                  <a:cubicBezTo>
                    <a:pt x="78235" y="412895"/>
                    <a:pt x="11453" y="402374"/>
                    <a:pt x="0" y="481312"/>
                  </a:cubicBezTo>
                  <a:lnTo>
                    <a:pt x="0" y="100312"/>
                  </a:lnTo>
                  <a:cubicBezTo>
                    <a:pt x="721" y="14824"/>
                    <a:pt x="31644" y="5334"/>
                    <a:pt x="7972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19023">
                    <a:lumMod val="75000"/>
                  </a:srgbClr>
                </a:gs>
                <a:gs pos="69000">
                  <a:srgbClr val="E19023"/>
                </a:gs>
                <a:gs pos="100000">
                  <a:srgbClr val="E19023">
                    <a:lumMod val="60000"/>
                    <a:lumOff val="40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57150" h="57150"/>
            </a:sp3d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Pie 26"/>
            <p:cNvSpPr/>
            <p:nvPr/>
          </p:nvSpPr>
          <p:spPr bwMode="gray">
            <a:xfrm>
              <a:off x="4782670" y="3083859"/>
              <a:ext cx="304685" cy="179294"/>
            </a:xfrm>
            <a:prstGeom prst="pie">
              <a:avLst>
                <a:gd name="adj1" fmla="val 5429925"/>
                <a:gd name="adj2" fmla="val 16200000"/>
              </a:avLst>
            </a:prstGeom>
            <a:solidFill>
              <a:srgbClr val="E19023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D2015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Rectangle 79"/>
          <p:cNvSpPr>
            <a:spLocks noChangeArrowheads="1"/>
          </p:cNvSpPr>
          <p:nvPr/>
        </p:nvSpPr>
        <p:spPr bwMode="auto">
          <a:xfrm>
            <a:off x="6895599" y="3866198"/>
            <a:ext cx="222885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vi-VN" altLang="en-US" sz="1600">
                <a:solidFill>
                  <a:srgbClr val="4A4644"/>
                </a:solidFill>
                <a:latin typeface="Arial" panose="020B0604020202020204" pitchFamily="34" charset="0"/>
              </a:rPr>
              <a:t>Tạo thêm một data mart Phân tích hàng tồn kho (Product Inventory Analytic)</a:t>
            </a:r>
            <a:endParaRPr lang="en-US" altLang="en-US" sz="1600">
              <a:solidFill>
                <a:srgbClr val="4A4644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 82"/>
          <p:cNvSpPr>
            <a:spLocks noChangeArrowheads="1"/>
          </p:cNvSpPr>
          <p:nvPr/>
        </p:nvSpPr>
        <p:spPr bwMode="auto">
          <a:xfrm>
            <a:off x="3225296" y="3743087"/>
            <a:ext cx="22288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4A4644"/>
                </a:solidFill>
                <a:latin typeface="Arial" panose="020B0604020202020204" pitchFamily="34" charset="0"/>
              </a:rPr>
              <a:t>Cở sở dữ liệu còn giới hạn nên việc xây dựng thêm các Business Process gặp khó khăn</a:t>
            </a:r>
          </a:p>
        </p:txBody>
      </p:sp>
    </p:spTree>
    <p:extLst>
      <p:ext uri="{BB962C8B-B14F-4D97-AF65-F5344CB8AC3E}">
        <p14:creationId xmlns:p14="http://schemas.microsoft.com/office/powerpoint/2010/main" val="20766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79" y="0"/>
            <a:ext cx="847261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7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cần có một Data Warehouse</a:t>
            </a:r>
          </a:p>
        </p:txBody>
      </p:sp>
      <p:sp>
        <p:nvSpPr>
          <p:cNvPr id="5" name="Rectangle 4"/>
          <p:cNvSpPr/>
          <p:nvPr/>
        </p:nvSpPr>
        <p:spPr>
          <a:xfrm>
            <a:off x="3788232" y="2147995"/>
            <a:ext cx="7678057" cy="369332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Thống kê tổng doanh thu, tỷ lệ doanh thu, phân hoạch theo năm của các cửa hàng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8232" y="2979329"/>
            <a:ext cx="6083717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Thống kê biết được số sản phẩm đã bán được của các nhân viên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8232" y="3810663"/>
            <a:ext cx="4650632" cy="36933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Thống kê xem tình hình bán hàng ở các khu vực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8232" y="4641997"/>
            <a:ext cx="5272597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Thống kê biết được số lượng của từng sản phẩm bán ra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88232" y="5473331"/>
            <a:ext cx="6357257" cy="369332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Thống kê biết được khách hàng nào đã mua nhiều sản phẩm nhất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78" y="1846348"/>
            <a:ext cx="972454" cy="972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78" y="2677768"/>
            <a:ext cx="972454" cy="9724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78" y="3509102"/>
            <a:ext cx="972454" cy="9724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78" y="4340436"/>
            <a:ext cx="972454" cy="9724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78" y="5171770"/>
            <a:ext cx="972454" cy="97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Business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02971"/>
            <a:ext cx="5021465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Báo cáo doanh số (sales reporting)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944947"/>
            <a:ext cx="3802265" cy="3913053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5210628" y="1712686"/>
            <a:ext cx="6879771" cy="4891314"/>
          </a:xfrm>
          <a:prstGeom prst="cloud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bg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bg2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nhu cầu </a:t>
            </a:r>
            <a:r>
              <a:rPr lang="vi-VN">
                <a:solidFill>
                  <a:schemeClr val="tx1"/>
                </a:solidFill>
                <a:cs typeface="Arial" panose="020B0604020202020204" pitchFamily="34" charset="0"/>
              </a:rPr>
              <a:t>muốn th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ống kê</a:t>
            </a:r>
            <a:r>
              <a:rPr lang="vi-VN">
                <a:solidFill>
                  <a:schemeClr val="tx1"/>
                </a:solidFill>
                <a:cs typeface="Arial" panose="020B0604020202020204" pitchFamily="34" charset="0"/>
              </a:rPr>
              <a:t> doanh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thu, lợi nhuận</a:t>
            </a:r>
            <a:r>
              <a:rPr lang="vi-VN">
                <a:solidFill>
                  <a:schemeClr val="tx1"/>
                </a:solidFill>
                <a:cs typeface="Arial" panose="020B0604020202020204" pitchFamily="34" charset="0"/>
              </a:rPr>
              <a:t> bán hàng 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 các cửa hàng (Office) và theo dõi</a:t>
            </a:r>
            <a:r>
              <a:rPr lang="vi-VN">
                <a:solidFill>
                  <a:schemeClr val="tx1"/>
                </a:solidFill>
                <a:cs typeface="Arial" panose="020B0604020202020204" pitchFamily="34" charset="0"/>
              </a:rPr>
              <a:t> khách hàng (customer), nhân viên (employee), sản phẩm (product) để 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đưa ra những chính sách kinh doanh tối ưu, hiệu quả nhằm thúc đẩy cửa hàng gia tăng lợi nhuận, phát triển.</a:t>
            </a:r>
          </a:p>
        </p:txBody>
      </p:sp>
    </p:spTree>
    <p:extLst>
      <p:ext uri="{BB962C8B-B14F-4D97-AF65-F5344CB8AC3E}">
        <p14:creationId xmlns:p14="http://schemas.microsoft.com/office/powerpoint/2010/main" val="31121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47528" y="1712686"/>
            <a:ext cx="549694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mức cao (high level design)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2570"/>
            <a:ext cx="12192000" cy="28810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Business Process</a:t>
            </a:r>
          </a:p>
        </p:txBody>
      </p:sp>
    </p:spTree>
    <p:extLst>
      <p:ext uri="{BB962C8B-B14F-4D97-AF65-F5344CB8AC3E}">
        <p14:creationId xmlns:p14="http://schemas.microsoft.com/office/powerpoint/2010/main" val="4193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Business Process</a:t>
            </a:r>
          </a:p>
        </p:txBody>
      </p:sp>
      <p:sp>
        <p:nvSpPr>
          <p:cNvPr id="38" name="Snip Single Corner Rectangle 26"/>
          <p:cNvSpPr/>
          <p:nvPr/>
        </p:nvSpPr>
        <p:spPr>
          <a:xfrm flipV="1">
            <a:off x="2431256" y="1646351"/>
            <a:ext cx="3300412" cy="871537"/>
          </a:xfrm>
          <a:custGeom>
            <a:avLst/>
            <a:gdLst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402430 h 804860"/>
              <a:gd name="connsiteX3" fmla="*/ 2324107 w 2324107"/>
              <a:gd name="connsiteY3" fmla="*/ 804860 h 804860"/>
              <a:gd name="connsiteX4" fmla="*/ 0 w 2324107"/>
              <a:gd name="connsiteY4" fmla="*/ 804860 h 804860"/>
              <a:gd name="connsiteX5" fmla="*/ 0 w 2324107"/>
              <a:gd name="connsiteY5" fmla="*/ 0 h 804860"/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804860 h 804860"/>
              <a:gd name="connsiteX3" fmla="*/ 0 w 2324107"/>
              <a:gd name="connsiteY3" fmla="*/ 804860 h 804860"/>
              <a:gd name="connsiteX4" fmla="*/ 0 w 2324107"/>
              <a:gd name="connsiteY4" fmla="*/ 0 h 804860"/>
              <a:gd name="connsiteX0" fmla="*/ 0 w 2324107"/>
              <a:gd name="connsiteY0" fmla="*/ 4762 h 809622"/>
              <a:gd name="connsiteX1" fmla="*/ 1321602 w 2324107"/>
              <a:gd name="connsiteY1" fmla="*/ 0 h 809622"/>
              <a:gd name="connsiteX2" fmla="*/ 2324107 w 2324107"/>
              <a:gd name="connsiteY2" fmla="*/ 809622 h 809622"/>
              <a:gd name="connsiteX3" fmla="*/ 0 w 2324107"/>
              <a:gd name="connsiteY3" fmla="*/ 809622 h 809622"/>
              <a:gd name="connsiteX4" fmla="*/ 0 w 2324107"/>
              <a:gd name="connsiteY4" fmla="*/ 4762 h 809622"/>
              <a:gd name="connsiteX0" fmla="*/ 0 w 2309819"/>
              <a:gd name="connsiteY0" fmla="*/ 4762 h 809622"/>
              <a:gd name="connsiteX1" fmla="*/ 1321602 w 2309819"/>
              <a:gd name="connsiteY1" fmla="*/ 0 h 809622"/>
              <a:gd name="connsiteX2" fmla="*/ 2309819 w 2309819"/>
              <a:gd name="connsiteY2" fmla="*/ 809622 h 809622"/>
              <a:gd name="connsiteX3" fmla="*/ 0 w 2309819"/>
              <a:gd name="connsiteY3" fmla="*/ 809622 h 809622"/>
              <a:gd name="connsiteX4" fmla="*/ 0 w 2309819"/>
              <a:gd name="connsiteY4" fmla="*/ 4762 h 809622"/>
              <a:gd name="connsiteX0" fmla="*/ 0 w 2309819"/>
              <a:gd name="connsiteY0" fmla="*/ 0 h 804860"/>
              <a:gd name="connsiteX1" fmla="*/ 1623842 w 2309819"/>
              <a:gd name="connsiteY1" fmla="*/ 1588 h 804860"/>
              <a:gd name="connsiteX2" fmla="*/ 2309819 w 2309819"/>
              <a:gd name="connsiteY2" fmla="*/ 804860 h 804860"/>
              <a:gd name="connsiteX3" fmla="*/ 0 w 2309819"/>
              <a:gd name="connsiteY3" fmla="*/ 804860 h 804860"/>
              <a:gd name="connsiteX4" fmla="*/ 0 w 2309819"/>
              <a:gd name="connsiteY4" fmla="*/ 0 h 80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819" h="804860">
                <a:moveTo>
                  <a:pt x="0" y="0"/>
                </a:moveTo>
                <a:lnTo>
                  <a:pt x="1623842" y="1588"/>
                </a:lnTo>
                <a:lnTo>
                  <a:pt x="2309819" y="804860"/>
                </a:lnTo>
                <a:lnTo>
                  <a:pt x="0" y="8048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175" cap="flat" cmpd="sng" algn="ctr">
            <a:noFill/>
            <a:prstDash val="solid"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38" descr="shadow_1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>
            <a:off x="2431256" y="1287576"/>
            <a:ext cx="58737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Pentagon 27"/>
          <p:cNvSpPr/>
          <p:nvPr/>
        </p:nvSpPr>
        <p:spPr>
          <a:xfrm rot="5400000" flipV="1">
            <a:off x="4217987" y="2172607"/>
            <a:ext cx="2049462" cy="990600"/>
          </a:xfrm>
          <a:custGeom>
            <a:avLst/>
            <a:gdLst>
              <a:gd name="connsiteX0" fmla="*/ 0 w 1887538"/>
              <a:gd name="connsiteY0" fmla="*/ 0 h 990600"/>
              <a:gd name="connsiteX1" fmla="*/ 1392238 w 1887538"/>
              <a:gd name="connsiteY1" fmla="*/ 0 h 990600"/>
              <a:gd name="connsiteX2" fmla="*/ 1887538 w 1887538"/>
              <a:gd name="connsiteY2" fmla="*/ 495300 h 990600"/>
              <a:gd name="connsiteX3" fmla="*/ 1392238 w 1887538"/>
              <a:gd name="connsiteY3" fmla="*/ 990600 h 990600"/>
              <a:gd name="connsiteX4" fmla="*/ 0 w 1887538"/>
              <a:gd name="connsiteY4" fmla="*/ 990600 h 990600"/>
              <a:gd name="connsiteX5" fmla="*/ 0 w 1887538"/>
              <a:gd name="connsiteY5" fmla="*/ 0 h 990600"/>
              <a:gd name="connsiteX0" fmla="*/ 0 w 1887538"/>
              <a:gd name="connsiteY0" fmla="*/ 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6" fmla="*/ 0 w 1887538"/>
              <a:gd name="connsiteY6" fmla="*/ 0 h 990600"/>
              <a:gd name="connsiteX0" fmla="*/ 0 w 1887538"/>
              <a:gd name="connsiteY0" fmla="*/ 99060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0" fmla="*/ 0 w 1894682"/>
              <a:gd name="connsiteY0" fmla="*/ 992982 h 992982"/>
              <a:gd name="connsiteX1" fmla="*/ 814388 w 1894682"/>
              <a:gd name="connsiteY1" fmla="*/ 794 h 992982"/>
              <a:gd name="connsiteX2" fmla="*/ 1399382 w 1894682"/>
              <a:gd name="connsiteY2" fmla="*/ 0 h 992982"/>
              <a:gd name="connsiteX3" fmla="*/ 1894682 w 1894682"/>
              <a:gd name="connsiteY3" fmla="*/ 495300 h 992982"/>
              <a:gd name="connsiteX4" fmla="*/ 1399382 w 1894682"/>
              <a:gd name="connsiteY4" fmla="*/ 990600 h 992982"/>
              <a:gd name="connsiteX5" fmla="*/ 0 w 1894682"/>
              <a:gd name="connsiteY5" fmla="*/ 992982 h 992982"/>
              <a:gd name="connsiteX0" fmla="*/ 0 w 1889920"/>
              <a:gd name="connsiteY0" fmla="*/ 990601 h 990601"/>
              <a:gd name="connsiteX1" fmla="*/ 809626 w 1889920"/>
              <a:gd name="connsiteY1" fmla="*/ 794 h 990601"/>
              <a:gd name="connsiteX2" fmla="*/ 1394620 w 1889920"/>
              <a:gd name="connsiteY2" fmla="*/ 0 h 990601"/>
              <a:gd name="connsiteX3" fmla="*/ 1889920 w 1889920"/>
              <a:gd name="connsiteY3" fmla="*/ 495300 h 990601"/>
              <a:gd name="connsiteX4" fmla="*/ 1394620 w 1889920"/>
              <a:gd name="connsiteY4" fmla="*/ 990600 h 990601"/>
              <a:gd name="connsiteX5" fmla="*/ 0 w 1889920"/>
              <a:gd name="connsiteY5" fmla="*/ 990601 h 9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20" h="990601">
                <a:moveTo>
                  <a:pt x="0" y="990601"/>
                </a:moveTo>
                <a:lnTo>
                  <a:pt x="809626" y="794"/>
                </a:lnTo>
                <a:lnTo>
                  <a:pt x="1394620" y="0"/>
                </a:lnTo>
                <a:lnTo>
                  <a:pt x="1889920" y="495300"/>
                </a:lnTo>
                <a:lnTo>
                  <a:pt x="1394620" y="990600"/>
                </a:lnTo>
                <a:lnTo>
                  <a:pt x="0" y="990601"/>
                </a:lnTo>
                <a:close/>
              </a:path>
            </a:pathLst>
          </a:custGeom>
          <a:solidFill>
            <a:srgbClr val="7789D7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Isosceles Triangle 40"/>
          <p:cNvSpPr/>
          <p:nvPr/>
        </p:nvSpPr>
        <p:spPr>
          <a:xfrm rot="16200000" flipV="1">
            <a:off x="4785519" y="1933688"/>
            <a:ext cx="258762" cy="204787"/>
          </a:xfrm>
          <a:prstGeom prst="triangle">
            <a:avLst/>
          </a:prstGeom>
          <a:solidFill>
            <a:srgbClr val="7789D7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2502693" y="2435338"/>
            <a:ext cx="2241550" cy="0"/>
          </a:xfrm>
          <a:prstGeom prst="line">
            <a:avLst/>
          </a:prstGeom>
          <a:noFill/>
          <a:ln w="38100" cap="flat" cmpd="sng" algn="ctr">
            <a:solidFill>
              <a:srgbClr val="7789D7">
                <a:lumMod val="20000"/>
                <a:lumOff val="80000"/>
              </a:srgbClr>
            </a:solidFill>
            <a:prstDash val="solid"/>
          </a:ln>
          <a:effectLst/>
        </p:spPr>
      </p:cxnSp>
      <p:sp>
        <p:nvSpPr>
          <p:cNvPr id="43" name="Rounded Rectangle 42"/>
          <p:cNvSpPr/>
          <p:nvPr/>
        </p:nvSpPr>
        <p:spPr>
          <a:xfrm>
            <a:off x="3512343" y="3887901"/>
            <a:ext cx="4986338" cy="552450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rgbClr val="FFFFFF">
                <a:lumMod val="75000"/>
              </a:srgbClr>
            </a:solidFill>
            <a:prstDash val="dash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Snip Single Corner Rectangle 26"/>
          <p:cNvSpPr/>
          <p:nvPr/>
        </p:nvSpPr>
        <p:spPr>
          <a:xfrm flipH="1" flipV="1">
            <a:off x="6460331" y="1646351"/>
            <a:ext cx="3300412" cy="871537"/>
          </a:xfrm>
          <a:custGeom>
            <a:avLst/>
            <a:gdLst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402430 h 804860"/>
              <a:gd name="connsiteX3" fmla="*/ 2324107 w 2324107"/>
              <a:gd name="connsiteY3" fmla="*/ 804860 h 804860"/>
              <a:gd name="connsiteX4" fmla="*/ 0 w 2324107"/>
              <a:gd name="connsiteY4" fmla="*/ 804860 h 804860"/>
              <a:gd name="connsiteX5" fmla="*/ 0 w 2324107"/>
              <a:gd name="connsiteY5" fmla="*/ 0 h 804860"/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804860 h 804860"/>
              <a:gd name="connsiteX3" fmla="*/ 0 w 2324107"/>
              <a:gd name="connsiteY3" fmla="*/ 804860 h 804860"/>
              <a:gd name="connsiteX4" fmla="*/ 0 w 2324107"/>
              <a:gd name="connsiteY4" fmla="*/ 0 h 804860"/>
              <a:gd name="connsiteX0" fmla="*/ 0 w 2324107"/>
              <a:gd name="connsiteY0" fmla="*/ 4762 h 809622"/>
              <a:gd name="connsiteX1" fmla="*/ 1321602 w 2324107"/>
              <a:gd name="connsiteY1" fmla="*/ 0 h 809622"/>
              <a:gd name="connsiteX2" fmla="*/ 2324107 w 2324107"/>
              <a:gd name="connsiteY2" fmla="*/ 809622 h 809622"/>
              <a:gd name="connsiteX3" fmla="*/ 0 w 2324107"/>
              <a:gd name="connsiteY3" fmla="*/ 809622 h 809622"/>
              <a:gd name="connsiteX4" fmla="*/ 0 w 2324107"/>
              <a:gd name="connsiteY4" fmla="*/ 4762 h 809622"/>
              <a:gd name="connsiteX0" fmla="*/ 0 w 2309819"/>
              <a:gd name="connsiteY0" fmla="*/ 4762 h 809622"/>
              <a:gd name="connsiteX1" fmla="*/ 1321602 w 2309819"/>
              <a:gd name="connsiteY1" fmla="*/ 0 h 809622"/>
              <a:gd name="connsiteX2" fmla="*/ 2309819 w 2309819"/>
              <a:gd name="connsiteY2" fmla="*/ 809622 h 809622"/>
              <a:gd name="connsiteX3" fmla="*/ 0 w 2309819"/>
              <a:gd name="connsiteY3" fmla="*/ 809622 h 809622"/>
              <a:gd name="connsiteX4" fmla="*/ 0 w 2309819"/>
              <a:gd name="connsiteY4" fmla="*/ 4762 h 809622"/>
              <a:gd name="connsiteX0" fmla="*/ 0 w 2309819"/>
              <a:gd name="connsiteY0" fmla="*/ 0 h 804860"/>
              <a:gd name="connsiteX1" fmla="*/ 1623842 w 2309819"/>
              <a:gd name="connsiteY1" fmla="*/ 1588 h 804860"/>
              <a:gd name="connsiteX2" fmla="*/ 2309819 w 2309819"/>
              <a:gd name="connsiteY2" fmla="*/ 804860 h 804860"/>
              <a:gd name="connsiteX3" fmla="*/ 0 w 2309819"/>
              <a:gd name="connsiteY3" fmla="*/ 804860 h 804860"/>
              <a:gd name="connsiteX4" fmla="*/ 0 w 2309819"/>
              <a:gd name="connsiteY4" fmla="*/ 0 h 80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819" h="804860">
                <a:moveTo>
                  <a:pt x="0" y="0"/>
                </a:moveTo>
                <a:lnTo>
                  <a:pt x="1623842" y="1588"/>
                </a:lnTo>
                <a:lnTo>
                  <a:pt x="2309819" y="804860"/>
                </a:lnTo>
                <a:lnTo>
                  <a:pt x="0" y="8048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A8282">
                  <a:tint val="66000"/>
                  <a:satMod val="160000"/>
                </a:srgbClr>
              </a:gs>
              <a:gs pos="50000">
                <a:srgbClr val="DA8282">
                  <a:tint val="44500"/>
                  <a:satMod val="160000"/>
                </a:srgbClr>
              </a:gs>
              <a:gs pos="100000">
                <a:srgbClr val="DA8282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noFill/>
            <a:prstDash val="solid"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5" name="Picture 44" descr="shadow_1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>
            <a:off x="9658464" y="1287576"/>
            <a:ext cx="58737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Pentagon 27"/>
          <p:cNvSpPr/>
          <p:nvPr/>
        </p:nvSpPr>
        <p:spPr>
          <a:xfrm rot="16200000" flipH="1" flipV="1">
            <a:off x="5924550" y="2172607"/>
            <a:ext cx="2049462" cy="990600"/>
          </a:xfrm>
          <a:custGeom>
            <a:avLst/>
            <a:gdLst>
              <a:gd name="connsiteX0" fmla="*/ 0 w 1887538"/>
              <a:gd name="connsiteY0" fmla="*/ 0 h 990600"/>
              <a:gd name="connsiteX1" fmla="*/ 1392238 w 1887538"/>
              <a:gd name="connsiteY1" fmla="*/ 0 h 990600"/>
              <a:gd name="connsiteX2" fmla="*/ 1887538 w 1887538"/>
              <a:gd name="connsiteY2" fmla="*/ 495300 h 990600"/>
              <a:gd name="connsiteX3" fmla="*/ 1392238 w 1887538"/>
              <a:gd name="connsiteY3" fmla="*/ 990600 h 990600"/>
              <a:gd name="connsiteX4" fmla="*/ 0 w 1887538"/>
              <a:gd name="connsiteY4" fmla="*/ 990600 h 990600"/>
              <a:gd name="connsiteX5" fmla="*/ 0 w 1887538"/>
              <a:gd name="connsiteY5" fmla="*/ 0 h 990600"/>
              <a:gd name="connsiteX0" fmla="*/ 0 w 1887538"/>
              <a:gd name="connsiteY0" fmla="*/ 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6" fmla="*/ 0 w 1887538"/>
              <a:gd name="connsiteY6" fmla="*/ 0 h 990600"/>
              <a:gd name="connsiteX0" fmla="*/ 0 w 1887538"/>
              <a:gd name="connsiteY0" fmla="*/ 99060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0" fmla="*/ 0 w 1894682"/>
              <a:gd name="connsiteY0" fmla="*/ 992982 h 992982"/>
              <a:gd name="connsiteX1" fmla="*/ 814388 w 1894682"/>
              <a:gd name="connsiteY1" fmla="*/ 794 h 992982"/>
              <a:gd name="connsiteX2" fmla="*/ 1399382 w 1894682"/>
              <a:gd name="connsiteY2" fmla="*/ 0 h 992982"/>
              <a:gd name="connsiteX3" fmla="*/ 1894682 w 1894682"/>
              <a:gd name="connsiteY3" fmla="*/ 495300 h 992982"/>
              <a:gd name="connsiteX4" fmla="*/ 1399382 w 1894682"/>
              <a:gd name="connsiteY4" fmla="*/ 990600 h 992982"/>
              <a:gd name="connsiteX5" fmla="*/ 0 w 1894682"/>
              <a:gd name="connsiteY5" fmla="*/ 992982 h 992982"/>
              <a:gd name="connsiteX0" fmla="*/ 0 w 1889920"/>
              <a:gd name="connsiteY0" fmla="*/ 990601 h 990601"/>
              <a:gd name="connsiteX1" fmla="*/ 809626 w 1889920"/>
              <a:gd name="connsiteY1" fmla="*/ 794 h 990601"/>
              <a:gd name="connsiteX2" fmla="*/ 1394620 w 1889920"/>
              <a:gd name="connsiteY2" fmla="*/ 0 h 990601"/>
              <a:gd name="connsiteX3" fmla="*/ 1889920 w 1889920"/>
              <a:gd name="connsiteY3" fmla="*/ 495300 h 990601"/>
              <a:gd name="connsiteX4" fmla="*/ 1394620 w 1889920"/>
              <a:gd name="connsiteY4" fmla="*/ 990600 h 990601"/>
              <a:gd name="connsiteX5" fmla="*/ 0 w 1889920"/>
              <a:gd name="connsiteY5" fmla="*/ 990601 h 9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20" h="990601">
                <a:moveTo>
                  <a:pt x="0" y="990601"/>
                </a:moveTo>
                <a:lnTo>
                  <a:pt x="809626" y="794"/>
                </a:lnTo>
                <a:lnTo>
                  <a:pt x="1394620" y="0"/>
                </a:lnTo>
                <a:lnTo>
                  <a:pt x="1889920" y="495300"/>
                </a:lnTo>
                <a:lnTo>
                  <a:pt x="1394620" y="990600"/>
                </a:lnTo>
                <a:lnTo>
                  <a:pt x="0" y="990601"/>
                </a:lnTo>
                <a:close/>
              </a:path>
            </a:pathLst>
          </a:custGeom>
          <a:solidFill>
            <a:srgbClr val="DA8282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Isosceles Triangle 46"/>
          <p:cNvSpPr/>
          <p:nvPr/>
        </p:nvSpPr>
        <p:spPr>
          <a:xfrm rot="5400000" flipH="1" flipV="1">
            <a:off x="7147719" y="1933688"/>
            <a:ext cx="258762" cy="204787"/>
          </a:xfrm>
          <a:prstGeom prst="triangle">
            <a:avLst/>
          </a:prstGeom>
          <a:solidFill>
            <a:srgbClr val="DA8282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7447756" y="2435338"/>
            <a:ext cx="2236787" cy="0"/>
          </a:xfrm>
          <a:prstGeom prst="line">
            <a:avLst/>
          </a:prstGeom>
          <a:noFill/>
          <a:ln w="38100" cap="flat" cmpd="sng" algn="ctr">
            <a:solidFill>
              <a:srgbClr val="DA8282">
                <a:lumMod val="20000"/>
                <a:lumOff val="80000"/>
              </a:srgbClr>
            </a:solidFill>
            <a:prstDash val="solid"/>
          </a:ln>
          <a:effectLst/>
        </p:spPr>
      </p:cxnSp>
      <p:sp>
        <p:nvSpPr>
          <p:cNvPr id="49" name="Snip Single Corner Rectangle 26"/>
          <p:cNvSpPr/>
          <p:nvPr/>
        </p:nvSpPr>
        <p:spPr>
          <a:xfrm>
            <a:off x="2431256" y="5827826"/>
            <a:ext cx="3300412" cy="873125"/>
          </a:xfrm>
          <a:custGeom>
            <a:avLst/>
            <a:gdLst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402430 h 804860"/>
              <a:gd name="connsiteX3" fmla="*/ 2324107 w 2324107"/>
              <a:gd name="connsiteY3" fmla="*/ 804860 h 804860"/>
              <a:gd name="connsiteX4" fmla="*/ 0 w 2324107"/>
              <a:gd name="connsiteY4" fmla="*/ 804860 h 804860"/>
              <a:gd name="connsiteX5" fmla="*/ 0 w 2324107"/>
              <a:gd name="connsiteY5" fmla="*/ 0 h 804860"/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804860 h 804860"/>
              <a:gd name="connsiteX3" fmla="*/ 0 w 2324107"/>
              <a:gd name="connsiteY3" fmla="*/ 804860 h 804860"/>
              <a:gd name="connsiteX4" fmla="*/ 0 w 2324107"/>
              <a:gd name="connsiteY4" fmla="*/ 0 h 804860"/>
              <a:gd name="connsiteX0" fmla="*/ 0 w 2324107"/>
              <a:gd name="connsiteY0" fmla="*/ 4762 h 809622"/>
              <a:gd name="connsiteX1" fmla="*/ 1321602 w 2324107"/>
              <a:gd name="connsiteY1" fmla="*/ 0 h 809622"/>
              <a:gd name="connsiteX2" fmla="*/ 2324107 w 2324107"/>
              <a:gd name="connsiteY2" fmla="*/ 809622 h 809622"/>
              <a:gd name="connsiteX3" fmla="*/ 0 w 2324107"/>
              <a:gd name="connsiteY3" fmla="*/ 809622 h 809622"/>
              <a:gd name="connsiteX4" fmla="*/ 0 w 2324107"/>
              <a:gd name="connsiteY4" fmla="*/ 4762 h 809622"/>
              <a:gd name="connsiteX0" fmla="*/ 0 w 2309819"/>
              <a:gd name="connsiteY0" fmla="*/ 4762 h 809622"/>
              <a:gd name="connsiteX1" fmla="*/ 1321602 w 2309819"/>
              <a:gd name="connsiteY1" fmla="*/ 0 h 809622"/>
              <a:gd name="connsiteX2" fmla="*/ 2309819 w 2309819"/>
              <a:gd name="connsiteY2" fmla="*/ 809622 h 809622"/>
              <a:gd name="connsiteX3" fmla="*/ 0 w 2309819"/>
              <a:gd name="connsiteY3" fmla="*/ 809622 h 809622"/>
              <a:gd name="connsiteX4" fmla="*/ 0 w 2309819"/>
              <a:gd name="connsiteY4" fmla="*/ 4762 h 809622"/>
              <a:gd name="connsiteX0" fmla="*/ 0 w 2309819"/>
              <a:gd name="connsiteY0" fmla="*/ 0 h 804860"/>
              <a:gd name="connsiteX1" fmla="*/ 1623842 w 2309819"/>
              <a:gd name="connsiteY1" fmla="*/ 1588 h 804860"/>
              <a:gd name="connsiteX2" fmla="*/ 2309819 w 2309819"/>
              <a:gd name="connsiteY2" fmla="*/ 804860 h 804860"/>
              <a:gd name="connsiteX3" fmla="*/ 0 w 2309819"/>
              <a:gd name="connsiteY3" fmla="*/ 804860 h 804860"/>
              <a:gd name="connsiteX4" fmla="*/ 0 w 2309819"/>
              <a:gd name="connsiteY4" fmla="*/ 0 h 80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819" h="804860">
                <a:moveTo>
                  <a:pt x="0" y="0"/>
                </a:moveTo>
                <a:lnTo>
                  <a:pt x="1623842" y="1588"/>
                </a:lnTo>
                <a:lnTo>
                  <a:pt x="2309819" y="804860"/>
                </a:lnTo>
                <a:lnTo>
                  <a:pt x="0" y="804860"/>
                </a:lnTo>
                <a:lnTo>
                  <a:pt x="0" y="0"/>
                </a:lnTo>
                <a:close/>
              </a:path>
            </a:pathLst>
          </a:custGeom>
          <a:solidFill>
            <a:srgbClr val="55CBAC"/>
          </a:solidFill>
          <a:ln w="3175" cap="flat" cmpd="sng" algn="ctr">
            <a:noFill/>
            <a:prstDash val="solid"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Pentagon 27"/>
          <p:cNvSpPr/>
          <p:nvPr/>
        </p:nvSpPr>
        <p:spPr>
          <a:xfrm rot="16200000">
            <a:off x="4217987" y="5182507"/>
            <a:ext cx="2049462" cy="990600"/>
          </a:xfrm>
          <a:custGeom>
            <a:avLst/>
            <a:gdLst>
              <a:gd name="connsiteX0" fmla="*/ 0 w 1887538"/>
              <a:gd name="connsiteY0" fmla="*/ 0 h 990600"/>
              <a:gd name="connsiteX1" fmla="*/ 1392238 w 1887538"/>
              <a:gd name="connsiteY1" fmla="*/ 0 h 990600"/>
              <a:gd name="connsiteX2" fmla="*/ 1887538 w 1887538"/>
              <a:gd name="connsiteY2" fmla="*/ 495300 h 990600"/>
              <a:gd name="connsiteX3" fmla="*/ 1392238 w 1887538"/>
              <a:gd name="connsiteY3" fmla="*/ 990600 h 990600"/>
              <a:gd name="connsiteX4" fmla="*/ 0 w 1887538"/>
              <a:gd name="connsiteY4" fmla="*/ 990600 h 990600"/>
              <a:gd name="connsiteX5" fmla="*/ 0 w 1887538"/>
              <a:gd name="connsiteY5" fmla="*/ 0 h 990600"/>
              <a:gd name="connsiteX0" fmla="*/ 0 w 1887538"/>
              <a:gd name="connsiteY0" fmla="*/ 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6" fmla="*/ 0 w 1887538"/>
              <a:gd name="connsiteY6" fmla="*/ 0 h 990600"/>
              <a:gd name="connsiteX0" fmla="*/ 0 w 1887538"/>
              <a:gd name="connsiteY0" fmla="*/ 99060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0" fmla="*/ 0 w 1894682"/>
              <a:gd name="connsiteY0" fmla="*/ 992982 h 992982"/>
              <a:gd name="connsiteX1" fmla="*/ 814388 w 1894682"/>
              <a:gd name="connsiteY1" fmla="*/ 794 h 992982"/>
              <a:gd name="connsiteX2" fmla="*/ 1399382 w 1894682"/>
              <a:gd name="connsiteY2" fmla="*/ 0 h 992982"/>
              <a:gd name="connsiteX3" fmla="*/ 1894682 w 1894682"/>
              <a:gd name="connsiteY3" fmla="*/ 495300 h 992982"/>
              <a:gd name="connsiteX4" fmla="*/ 1399382 w 1894682"/>
              <a:gd name="connsiteY4" fmla="*/ 990600 h 992982"/>
              <a:gd name="connsiteX5" fmla="*/ 0 w 1894682"/>
              <a:gd name="connsiteY5" fmla="*/ 992982 h 992982"/>
              <a:gd name="connsiteX0" fmla="*/ 0 w 1889920"/>
              <a:gd name="connsiteY0" fmla="*/ 990601 h 990601"/>
              <a:gd name="connsiteX1" fmla="*/ 809626 w 1889920"/>
              <a:gd name="connsiteY1" fmla="*/ 794 h 990601"/>
              <a:gd name="connsiteX2" fmla="*/ 1394620 w 1889920"/>
              <a:gd name="connsiteY2" fmla="*/ 0 h 990601"/>
              <a:gd name="connsiteX3" fmla="*/ 1889920 w 1889920"/>
              <a:gd name="connsiteY3" fmla="*/ 495300 h 990601"/>
              <a:gd name="connsiteX4" fmla="*/ 1394620 w 1889920"/>
              <a:gd name="connsiteY4" fmla="*/ 990600 h 990601"/>
              <a:gd name="connsiteX5" fmla="*/ 0 w 1889920"/>
              <a:gd name="connsiteY5" fmla="*/ 990601 h 9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20" h="990601">
                <a:moveTo>
                  <a:pt x="0" y="990601"/>
                </a:moveTo>
                <a:lnTo>
                  <a:pt x="809626" y="794"/>
                </a:lnTo>
                <a:lnTo>
                  <a:pt x="1394620" y="0"/>
                </a:lnTo>
                <a:lnTo>
                  <a:pt x="1889920" y="495300"/>
                </a:lnTo>
                <a:lnTo>
                  <a:pt x="1394620" y="990600"/>
                </a:lnTo>
                <a:lnTo>
                  <a:pt x="0" y="990601"/>
                </a:lnTo>
                <a:close/>
              </a:path>
            </a:pathLst>
          </a:custGeom>
          <a:solidFill>
            <a:srgbClr val="55CBAC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Isosceles Triangle 50"/>
          <p:cNvSpPr/>
          <p:nvPr/>
        </p:nvSpPr>
        <p:spPr>
          <a:xfrm rot="5400000">
            <a:off x="4786312" y="6208032"/>
            <a:ext cx="257175" cy="204787"/>
          </a:xfrm>
          <a:prstGeom prst="triangle">
            <a:avLst/>
          </a:prstGeom>
          <a:solidFill>
            <a:srgbClr val="55CBAC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Snip Single Corner Rectangle 26"/>
          <p:cNvSpPr/>
          <p:nvPr/>
        </p:nvSpPr>
        <p:spPr>
          <a:xfrm flipH="1">
            <a:off x="6460331" y="5827826"/>
            <a:ext cx="3300412" cy="873125"/>
          </a:xfrm>
          <a:custGeom>
            <a:avLst/>
            <a:gdLst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402430 h 804860"/>
              <a:gd name="connsiteX3" fmla="*/ 2324107 w 2324107"/>
              <a:gd name="connsiteY3" fmla="*/ 804860 h 804860"/>
              <a:gd name="connsiteX4" fmla="*/ 0 w 2324107"/>
              <a:gd name="connsiteY4" fmla="*/ 804860 h 804860"/>
              <a:gd name="connsiteX5" fmla="*/ 0 w 2324107"/>
              <a:gd name="connsiteY5" fmla="*/ 0 h 804860"/>
              <a:gd name="connsiteX0" fmla="*/ 0 w 2324107"/>
              <a:gd name="connsiteY0" fmla="*/ 0 h 804860"/>
              <a:gd name="connsiteX1" fmla="*/ 1921677 w 2324107"/>
              <a:gd name="connsiteY1" fmla="*/ 0 h 804860"/>
              <a:gd name="connsiteX2" fmla="*/ 2324107 w 2324107"/>
              <a:gd name="connsiteY2" fmla="*/ 804860 h 804860"/>
              <a:gd name="connsiteX3" fmla="*/ 0 w 2324107"/>
              <a:gd name="connsiteY3" fmla="*/ 804860 h 804860"/>
              <a:gd name="connsiteX4" fmla="*/ 0 w 2324107"/>
              <a:gd name="connsiteY4" fmla="*/ 0 h 804860"/>
              <a:gd name="connsiteX0" fmla="*/ 0 w 2324107"/>
              <a:gd name="connsiteY0" fmla="*/ 4762 h 809622"/>
              <a:gd name="connsiteX1" fmla="*/ 1321602 w 2324107"/>
              <a:gd name="connsiteY1" fmla="*/ 0 h 809622"/>
              <a:gd name="connsiteX2" fmla="*/ 2324107 w 2324107"/>
              <a:gd name="connsiteY2" fmla="*/ 809622 h 809622"/>
              <a:gd name="connsiteX3" fmla="*/ 0 w 2324107"/>
              <a:gd name="connsiteY3" fmla="*/ 809622 h 809622"/>
              <a:gd name="connsiteX4" fmla="*/ 0 w 2324107"/>
              <a:gd name="connsiteY4" fmla="*/ 4762 h 809622"/>
              <a:gd name="connsiteX0" fmla="*/ 0 w 2309819"/>
              <a:gd name="connsiteY0" fmla="*/ 4762 h 809622"/>
              <a:gd name="connsiteX1" fmla="*/ 1321602 w 2309819"/>
              <a:gd name="connsiteY1" fmla="*/ 0 h 809622"/>
              <a:gd name="connsiteX2" fmla="*/ 2309819 w 2309819"/>
              <a:gd name="connsiteY2" fmla="*/ 809622 h 809622"/>
              <a:gd name="connsiteX3" fmla="*/ 0 w 2309819"/>
              <a:gd name="connsiteY3" fmla="*/ 809622 h 809622"/>
              <a:gd name="connsiteX4" fmla="*/ 0 w 2309819"/>
              <a:gd name="connsiteY4" fmla="*/ 4762 h 809622"/>
              <a:gd name="connsiteX0" fmla="*/ 0 w 2309819"/>
              <a:gd name="connsiteY0" fmla="*/ 0 h 804860"/>
              <a:gd name="connsiteX1" fmla="*/ 1623842 w 2309819"/>
              <a:gd name="connsiteY1" fmla="*/ 1588 h 804860"/>
              <a:gd name="connsiteX2" fmla="*/ 2309819 w 2309819"/>
              <a:gd name="connsiteY2" fmla="*/ 804860 h 804860"/>
              <a:gd name="connsiteX3" fmla="*/ 0 w 2309819"/>
              <a:gd name="connsiteY3" fmla="*/ 804860 h 804860"/>
              <a:gd name="connsiteX4" fmla="*/ 0 w 2309819"/>
              <a:gd name="connsiteY4" fmla="*/ 0 h 80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819" h="804860">
                <a:moveTo>
                  <a:pt x="0" y="0"/>
                </a:moveTo>
                <a:lnTo>
                  <a:pt x="1623842" y="1588"/>
                </a:lnTo>
                <a:lnTo>
                  <a:pt x="2309819" y="804860"/>
                </a:lnTo>
                <a:lnTo>
                  <a:pt x="0" y="8048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0" scaled="1"/>
            <a:tileRect/>
          </a:gradFill>
          <a:ln w="3175" cap="flat" cmpd="sng" algn="ctr">
            <a:noFill/>
            <a:prstDash val="solid"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Pentagon 27"/>
          <p:cNvSpPr/>
          <p:nvPr/>
        </p:nvSpPr>
        <p:spPr>
          <a:xfrm rot="5400000" flipH="1">
            <a:off x="5924550" y="5182507"/>
            <a:ext cx="2049462" cy="990600"/>
          </a:xfrm>
          <a:custGeom>
            <a:avLst/>
            <a:gdLst>
              <a:gd name="connsiteX0" fmla="*/ 0 w 1887538"/>
              <a:gd name="connsiteY0" fmla="*/ 0 h 990600"/>
              <a:gd name="connsiteX1" fmla="*/ 1392238 w 1887538"/>
              <a:gd name="connsiteY1" fmla="*/ 0 h 990600"/>
              <a:gd name="connsiteX2" fmla="*/ 1887538 w 1887538"/>
              <a:gd name="connsiteY2" fmla="*/ 495300 h 990600"/>
              <a:gd name="connsiteX3" fmla="*/ 1392238 w 1887538"/>
              <a:gd name="connsiteY3" fmla="*/ 990600 h 990600"/>
              <a:gd name="connsiteX4" fmla="*/ 0 w 1887538"/>
              <a:gd name="connsiteY4" fmla="*/ 990600 h 990600"/>
              <a:gd name="connsiteX5" fmla="*/ 0 w 1887538"/>
              <a:gd name="connsiteY5" fmla="*/ 0 h 990600"/>
              <a:gd name="connsiteX0" fmla="*/ 0 w 1887538"/>
              <a:gd name="connsiteY0" fmla="*/ 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6" fmla="*/ 0 w 1887538"/>
              <a:gd name="connsiteY6" fmla="*/ 0 h 990600"/>
              <a:gd name="connsiteX0" fmla="*/ 0 w 1887538"/>
              <a:gd name="connsiteY0" fmla="*/ 990600 h 990600"/>
              <a:gd name="connsiteX1" fmla="*/ 807244 w 1887538"/>
              <a:gd name="connsiteY1" fmla="*/ 794 h 990600"/>
              <a:gd name="connsiteX2" fmla="*/ 1392238 w 1887538"/>
              <a:gd name="connsiteY2" fmla="*/ 0 h 990600"/>
              <a:gd name="connsiteX3" fmla="*/ 1887538 w 1887538"/>
              <a:gd name="connsiteY3" fmla="*/ 495300 h 990600"/>
              <a:gd name="connsiteX4" fmla="*/ 1392238 w 1887538"/>
              <a:gd name="connsiteY4" fmla="*/ 990600 h 990600"/>
              <a:gd name="connsiteX5" fmla="*/ 0 w 1887538"/>
              <a:gd name="connsiteY5" fmla="*/ 990600 h 990600"/>
              <a:gd name="connsiteX0" fmla="*/ 0 w 1894682"/>
              <a:gd name="connsiteY0" fmla="*/ 992982 h 992982"/>
              <a:gd name="connsiteX1" fmla="*/ 814388 w 1894682"/>
              <a:gd name="connsiteY1" fmla="*/ 794 h 992982"/>
              <a:gd name="connsiteX2" fmla="*/ 1399382 w 1894682"/>
              <a:gd name="connsiteY2" fmla="*/ 0 h 992982"/>
              <a:gd name="connsiteX3" fmla="*/ 1894682 w 1894682"/>
              <a:gd name="connsiteY3" fmla="*/ 495300 h 992982"/>
              <a:gd name="connsiteX4" fmla="*/ 1399382 w 1894682"/>
              <a:gd name="connsiteY4" fmla="*/ 990600 h 992982"/>
              <a:gd name="connsiteX5" fmla="*/ 0 w 1894682"/>
              <a:gd name="connsiteY5" fmla="*/ 992982 h 992982"/>
              <a:gd name="connsiteX0" fmla="*/ 0 w 1889920"/>
              <a:gd name="connsiteY0" fmla="*/ 990601 h 990601"/>
              <a:gd name="connsiteX1" fmla="*/ 809626 w 1889920"/>
              <a:gd name="connsiteY1" fmla="*/ 794 h 990601"/>
              <a:gd name="connsiteX2" fmla="*/ 1394620 w 1889920"/>
              <a:gd name="connsiteY2" fmla="*/ 0 h 990601"/>
              <a:gd name="connsiteX3" fmla="*/ 1889920 w 1889920"/>
              <a:gd name="connsiteY3" fmla="*/ 495300 h 990601"/>
              <a:gd name="connsiteX4" fmla="*/ 1394620 w 1889920"/>
              <a:gd name="connsiteY4" fmla="*/ 990600 h 990601"/>
              <a:gd name="connsiteX5" fmla="*/ 0 w 1889920"/>
              <a:gd name="connsiteY5" fmla="*/ 990601 h 9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20" h="990601">
                <a:moveTo>
                  <a:pt x="0" y="990601"/>
                </a:moveTo>
                <a:lnTo>
                  <a:pt x="809626" y="794"/>
                </a:lnTo>
                <a:lnTo>
                  <a:pt x="1394620" y="0"/>
                </a:lnTo>
                <a:lnTo>
                  <a:pt x="1889920" y="495300"/>
                </a:lnTo>
                <a:lnTo>
                  <a:pt x="1394620" y="990600"/>
                </a:lnTo>
                <a:lnTo>
                  <a:pt x="0" y="990601"/>
                </a:lnTo>
                <a:close/>
              </a:path>
            </a:pathLst>
          </a:custGeom>
          <a:solidFill>
            <a:srgbClr val="F5BB17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Isosceles Triangle 53"/>
          <p:cNvSpPr/>
          <p:nvPr/>
        </p:nvSpPr>
        <p:spPr>
          <a:xfrm rot="16200000" flipH="1">
            <a:off x="7148512" y="6208032"/>
            <a:ext cx="257175" cy="204787"/>
          </a:xfrm>
          <a:prstGeom prst="triangle">
            <a:avLst/>
          </a:prstGeom>
          <a:solidFill>
            <a:srgbClr val="F5BB17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3747300" y="4376851"/>
            <a:ext cx="831852" cy="153987"/>
            <a:chOff x="2122604" y="3966591"/>
            <a:chExt cx="595196" cy="109537"/>
          </a:xfrm>
        </p:grpSpPr>
        <p:sp>
          <p:nvSpPr>
            <p:cNvPr id="67" name="Oval 66"/>
            <p:cNvSpPr/>
            <p:nvPr/>
          </p:nvSpPr>
          <p:spPr>
            <a:xfrm>
              <a:off x="2122604" y="3966591"/>
              <a:ext cx="109044" cy="109537"/>
            </a:xfrm>
            <a:prstGeom prst="ellipse">
              <a:avLst/>
            </a:prstGeom>
            <a:solidFill>
              <a:srgbClr val="000000">
                <a:lumMod val="50000"/>
                <a:lumOff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2286169" y="3966591"/>
              <a:ext cx="109044" cy="109537"/>
            </a:xfrm>
            <a:prstGeom prst="ellipse">
              <a:avLst/>
            </a:prstGeom>
            <a:solidFill>
              <a:srgbClr val="8E8E8E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445191" y="3966591"/>
              <a:ext cx="104500" cy="109537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608756" y="3966591"/>
              <a:ext cx="109044" cy="109537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2502693" y="5915138"/>
            <a:ext cx="2241550" cy="0"/>
          </a:xfrm>
          <a:prstGeom prst="line">
            <a:avLst/>
          </a:prstGeom>
          <a:noFill/>
          <a:ln w="38100" cap="flat" cmpd="sng" algn="ctr">
            <a:solidFill>
              <a:srgbClr val="55CBAC">
                <a:lumMod val="20000"/>
                <a:lumOff val="80000"/>
              </a:srgbClr>
            </a:solidFill>
            <a:prstDash val="solid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 flipH="1">
            <a:off x="7447756" y="5915138"/>
            <a:ext cx="2236787" cy="0"/>
          </a:xfrm>
          <a:prstGeom prst="line">
            <a:avLst/>
          </a:prstGeom>
          <a:noFill/>
          <a:ln w="38100" cap="flat" cmpd="sng" algn="ctr">
            <a:solidFill>
              <a:srgbClr val="F5BB17">
                <a:lumMod val="20000"/>
                <a:lumOff val="80000"/>
              </a:srgbClr>
            </a:solidFill>
            <a:prstDash val="solid"/>
          </a:ln>
          <a:effectLst/>
        </p:spPr>
      </p:cxnSp>
      <p:sp>
        <p:nvSpPr>
          <p:cNvPr id="58" name="Text Box 3"/>
          <p:cNvSpPr txBox="1">
            <a:spLocks noChangeArrowheads="1"/>
          </p:cNvSpPr>
          <p:nvPr/>
        </p:nvSpPr>
        <p:spPr bwMode="ltGray">
          <a:xfrm>
            <a:off x="3782218" y="4008551"/>
            <a:ext cx="4570413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000000">
                    <a:lumMod val="50000"/>
                    <a:lumOff val="50000"/>
                  </a:srgbClr>
                </a:solidFill>
              </a:rPr>
              <a:t>Business Question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Text Box 3"/>
          <p:cNvSpPr txBox="1">
            <a:spLocks noChangeArrowheads="1"/>
          </p:cNvSpPr>
          <p:nvPr/>
        </p:nvSpPr>
        <p:spPr bwMode="ltGray">
          <a:xfrm>
            <a:off x="2399279" y="1635834"/>
            <a:ext cx="279025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Sản phẩm nào là bán chạy nhất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Khách hàng nào đã mua nhiều sản phẩm nhất</a:t>
            </a:r>
            <a:endParaRPr lang="en-US" sz="1600">
              <a:solidFill>
                <a:schemeClr val="bg1"/>
              </a:solidFill>
            </a:endParaRPr>
          </a:p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0" name="Text Box 3"/>
          <p:cNvSpPr txBox="1">
            <a:spLocks noChangeArrowheads="1"/>
          </p:cNvSpPr>
          <p:nvPr/>
        </p:nvSpPr>
        <p:spPr bwMode="ltGray">
          <a:xfrm>
            <a:off x="2310499" y="5908166"/>
            <a:ext cx="24887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Tổng doanh thu và lợi nhuận từ năm 2003 đến 2005 tại các cửa hàng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1" name="Text Box 3"/>
          <p:cNvSpPr txBox="1">
            <a:spLocks noChangeArrowheads="1"/>
          </p:cNvSpPr>
          <p:nvPr/>
        </p:nvSpPr>
        <p:spPr bwMode="ltGray">
          <a:xfrm>
            <a:off x="7473949" y="1752931"/>
            <a:ext cx="22574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Cửa hàng nào bán chạy nhất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2" name="Text Box 3"/>
          <p:cNvSpPr txBox="1">
            <a:spLocks noChangeArrowheads="1"/>
          </p:cNvSpPr>
          <p:nvPr/>
        </p:nvSpPr>
        <p:spPr bwMode="ltGray">
          <a:xfrm>
            <a:off x="6671468" y="5932628"/>
            <a:ext cx="31923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Xếp hạng các cửa hàng theo tổng doanh thu, tỷ lệ doanh thu của từng cửa hàng, phân hoạch theo năm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3" name="TextBox 1"/>
          <p:cNvSpPr txBox="1">
            <a:spLocks noChangeArrowheads="1"/>
          </p:cNvSpPr>
          <p:nvPr/>
        </p:nvSpPr>
        <p:spPr bwMode="auto">
          <a:xfrm>
            <a:off x="4945856" y="2544876"/>
            <a:ext cx="5572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1" i="0" u="sng" strike="noStrike" kern="1200" cap="none" spc="0" normalizeH="0" baseline="0" noProof="0">
                <a:ln>
                  <a:noFill/>
                </a:ln>
                <a:solidFill>
                  <a:srgbClr val="7789D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4" name="TextBox 37"/>
          <p:cNvSpPr txBox="1"/>
          <p:nvPr/>
        </p:nvSpPr>
        <p:spPr>
          <a:xfrm>
            <a:off x="6671468" y="2544876"/>
            <a:ext cx="557213" cy="4921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DA8282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5" name="TextBox 38"/>
          <p:cNvSpPr txBox="1"/>
          <p:nvPr/>
        </p:nvSpPr>
        <p:spPr>
          <a:xfrm>
            <a:off x="4945856" y="5227751"/>
            <a:ext cx="557212" cy="4921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55CBAC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66" name="TextBox 39"/>
          <p:cNvSpPr txBox="1"/>
          <p:nvPr/>
        </p:nvSpPr>
        <p:spPr>
          <a:xfrm>
            <a:off x="6671468" y="5227751"/>
            <a:ext cx="557213" cy="4921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F5BB17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rPr>
              <a:t>04</a:t>
            </a:r>
          </a:p>
        </p:txBody>
      </p:sp>
      <p:pic>
        <p:nvPicPr>
          <p:cNvPr id="76" name="Picture 345" descr="shadow_1_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1"/>
          <a:stretch>
            <a:fillRect/>
          </a:stretch>
        </p:blipFill>
        <p:spPr bwMode="gray">
          <a:xfrm>
            <a:off x="2476615" y="5504515"/>
            <a:ext cx="58737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345" descr="shadow_1_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1"/>
          <a:stretch>
            <a:fillRect/>
          </a:stretch>
        </p:blipFill>
        <p:spPr bwMode="gray">
          <a:xfrm>
            <a:off x="9698376" y="5475487"/>
            <a:ext cx="58737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32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3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2002971"/>
            <a:ext cx="4180114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Granularity (Mức độ chi tiết)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Business Process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743" y="3324786"/>
            <a:ext cx="11190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Nhóm chọn mức độ chi tiết thấp nhất (do vậy kích cỡ bản fact cũng khá lớn)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319101"/>
            <a:ext cx="957943" cy="46166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 dụ</a:t>
            </a:r>
          </a:p>
        </p:txBody>
      </p:sp>
      <p:sp>
        <p:nvSpPr>
          <p:cNvPr id="10" name="Rectangle 9"/>
          <p:cNvSpPr/>
          <p:nvPr/>
        </p:nvSpPr>
        <p:spPr>
          <a:xfrm>
            <a:off x="957943" y="3324786"/>
            <a:ext cx="5341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Sản phẩm lưu trữ ở mức mã code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322" y="4274914"/>
            <a:ext cx="6595355" cy="231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Business Process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02971"/>
            <a:ext cx="6995886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Mỗi dòng trong Fact Table mô tả các thông tin sau</a:t>
            </a:r>
          </a:p>
        </p:txBody>
      </p:sp>
      <p:sp>
        <p:nvSpPr>
          <p:cNvPr id="22" name="AutoShape 3"/>
          <p:cNvSpPr>
            <a:spLocks noChangeArrowheads="1"/>
          </p:cNvSpPr>
          <p:nvPr/>
        </p:nvSpPr>
        <p:spPr bwMode="gray">
          <a:xfrm>
            <a:off x="3684814" y="2760323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60784"/>
                  <a:invGamma/>
                  <a:alpha val="12000"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tint val="60784"/>
                  <a:invGamma/>
                  <a:alpha val="1200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gray">
          <a:xfrm>
            <a:off x="3989614" y="3065123"/>
            <a:ext cx="3200400" cy="32004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28575" algn="ctr">
            <a:solidFill>
              <a:srgbClr val="FFFFFF"/>
            </a:solidFill>
            <a:round/>
            <a:headEnd/>
            <a:tailEnd/>
          </a:ln>
          <a:effectLst/>
          <a:scene3d>
            <a:camera prst="orthographicFront"/>
            <a:lightRig rig="flat" dir="t">
              <a:rot lat="0" lon="0" rev="2400000"/>
            </a:lightRig>
          </a:scene3d>
          <a:sp3d prstMaterial="softEdge">
            <a:bevelT w="762000" h="965200"/>
          </a:sp3d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gray">
          <a:xfrm>
            <a:off x="6394677" y="3090523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0A206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AutoShape 6"/>
          <p:cNvSpPr>
            <a:spLocks noChangeArrowheads="1"/>
          </p:cNvSpPr>
          <p:nvPr/>
        </p:nvSpPr>
        <p:spPr bwMode="gray">
          <a:xfrm>
            <a:off x="6724877" y="3752511"/>
            <a:ext cx="3781425" cy="4984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b="1" i="1" dirty="0">
              <a:solidFill>
                <a:srgbClr val="0A206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AutoShape 7"/>
          <p:cNvSpPr>
            <a:spLocks noChangeArrowheads="1"/>
          </p:cNvSpPr>
          <p:nvPr/>
        </p:nvSpPr>
        <p:spPr bwMode="gray">
          <a:xfrm>
            <a:off x="7072539" y="4412633"/>
            <a:ext cx="3779837" cy="500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b="1" i="1" dirty="0">
              <a:solidFill>
                <a:srgbClr val="0A2068"/>
              </a:solidFill>
              <a:latin typeface="+mn-lt"/>
              <a:cs typeface="+mn-cs"/>
            </a:endParaRPr>
          </a:p>
        </p:txBody>
      </p:sp>
      <p:sp>
        <p:nvSpPr>
          <p:cNvPr id="27" name="AutoShape 8"/>
          <p:cNvSpPr>
            <a:spLocks noChangeArrowheads="1"/>
          </p:cNvSpPr>
          <p:nvPr/>
        </p:nvSpPr>
        <p:spPr bwMode="gray">
          <a:xfrm>
            <a:off x="6724877" y="5073311"/>
            <a:ext cx="3781425" cy="500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b="1" i="1" dirty="0">
              <a:solidFill>
                <a:srgbClr val="0A206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AutoShape 9"/>
          <p:cNvSpPr>
            <a:spLocks noChangeArrowheads="1"/>
          </p:cNvSpPr>
          <p:nvPr/>
        </p:nvSpPr>
        <p:spPr bwMode="gray">
          <a:xfrm>
            <a:off x="6394677" y="5735298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b="1" i="1" dirty="0">
              <a:solidFill>
                <a:srgbClr val="0A206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97185" y="3155611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accent4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Ngày yêu cầu giao</a:t>
            </a:r>
            <a:endParaRPr lang="en-US" dirty="0">
              <a:solidFill>
                <a:schemeClr val="accent4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41499" y="5800663"/>
            <a:ext cx="126188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accent4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 bán ra</a:t>
            </a:r>
            <a:endParaRPr lang="en-US" dirty="0">
              <a:solidFill>
                <a:schemeClr val="accent4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57891" y="5120702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accent4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Giá nhập vào</a:t>
            </a:r>
            <a:endParaRPr lang="en-US" dirty="0">
              <a:solidFill>
                <a:schemeClr val="accent4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63748" y="381759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accent4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Ngày giao hàng</a:t>
            </a:r>
            <a:endParaRPr lang="en-US" dirty="0">
              <a:solidFill>
                <a:schemeClr val="accent4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15398" y="4491730"/>
            <a:ext cx="4063933" cy="3539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vi-VN" sz="17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</a:rPr>
              <a:t>	Số lượng sản phẩm của đơn hàng đó</a:t>
            </a:r>
            <a:endParaRPr lang="en-US" sz="1700" dirty="0">
              <a:solidFill>
                <a:schemeClr val="accent4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gray">
          <a:xfrm>
            <a:off x="1150483" y="2840491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0A206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72146" y="2916465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accent4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 sản phẩm</a:t>
            </a:r>
            <a:endParaRPr lang="en-US" dirty="0">
              <a:solidFill>
                <a:schemeClr val="accent4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gray">
          <a:xfrm>
            <a:off x="788831" y="3582039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0A206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609506" y="3658013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accent4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 khách hàng</a:t>
            </a:r>
            <a:endParaRPr lang="en-US" dirty="0">
              <a:solidFill>
                <a:schemeClr val="accent4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gray">
          <a:xfrm>
            <a:off x="1164997" y="5609518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0A206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501710" y="56827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accent4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Ngày đặt</a:t>
            </a:r>
            <a:endParaRPr lang="en-US" dirty="0">
              <a:solidFill>
                <a:schemeClr val="accent4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AutoShape 5"/>
          <p:cNvSpPr>
            <a:spLocks noChangeArrowheads="1"/>
          </p:cNvSpPr>
          <p:nvPr/>
        </p:nvSpPr>
        <p:spPr bwMode="gray">
          <a:xfrm>
            <a:off x="407619" y="4282920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0A2068"/>
              </a:solidFill>
              <a:latin typeface="+mn-lt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13501" y="436026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accent4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 nhân viên</a:t>
            </a:r>
            <a:endParaRPr lang="en-US" dirty="0">
              <a:solidFill>
                <a:schemeClr val="accent4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AutoShape 5"/>
          <p:cNvSpPr>
            <a:spLocks noChangeArrowheads="1"/>
          </p:cNvSpPr>
          <p:nvPr/>
        </p:nvSpPr>
        <p:spPr bwMode="gray">
          <a:xfrm>
            <a:off x="859170" y="4953513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0A206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879871" y="501651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>
                <a:solidFill>
                  <a:schemeClr val="accent4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Mã chi nhánh</a:t>
            </a:r>
            <a:endParaRPr lang="en-US" dirty="0">
              <a:solidFill>
                <a:schemeClr val="accent4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gray">
          <a:xfrm>
            <a:off x="4093595" y="3813794"/>
            <a:ext cx="2992437" cy="147732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Fact</a:t>
            </a:r>
          </a:p>
          <a:p>
            <a:pPr algn="ctr">
              <a:defRPr/>
            </a:pPr>
            <a:r>
              <a:rPr lang="en-US" sz="36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Table</a:t>
            </a: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28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30" grpId="0"/>
      <p:bldP spid="31" grpId="0"/>
      <p:bldP spid="32" grpId="0"/>
      <p:bldP spid="33" grpId="0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002971"/>
            <a:ext cx="5283199" cy="46166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Các Function áp dụng trên Fact Table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724347"/>
            <a:ext cx="12192000" cy="52322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Business Process</a:t>
            </a:r>
          </a:p>
        </p:txBody>
      </p:sp>
      <p:grpSp>
        <p:nvGrpSpPr>
          <p:cNvPr id="6" name="Group 40"/>
          <p:cNvGrpSpPr/>
          <p:nvPr/>
        </p:nvGrpSpPr>
        <p:grpSpPr>
          <a:xfrm>
            <a:off x="4114800" y="2464636"/>
            <a:ext cx="3962400" cy="3962400"/>
            <a:chOff x="2286000" y="762000"/>
            <a:chExt cx="4705350" cy="47053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 fov="2400000">
              <a:rot lat="19500000" lon="19500000" rev="2400000"/>
            </a:camera>
            <a:lightRig rig="threePt" dir="t"/>
          </a:scene3d>
        </p:grpSpPr>
        <p:sp>
          <p:nvSpPr>
            <p:cNvPr id="7" name="Teardrop 5"/>
            <p:cNvSpPr/>
            <p:nvPr/>
          </p:nvSpPr>
          <p:spPr>
            <a:xfrm rot="5400000">
              <a:off x="2286000" y="762000"/>
              <a:ext cx="2236970" cy="2236970"/>
            </a:xfrm>
            <a:prstGeom prst="teardrop">
              <a:avLst>
                <a:gd name="adj" fmla="val 100919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  <a:sp3d>
              <a:bevelT w="127000" h="127000"/>
              <a:bevelB w="127000" h="127000"/>
            </a:sp3d>
          </p:spPr>
          <p:txBody>
            <a:bodyPr vert="vert27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 dirty="0">
                <a:solidFill>
                  <a:prstClr val="white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8" name="Oval 8"/>
            <p:cNvSpPr/>
            <p:nvPr/>
          </p:nvSpPr>
          <p:spPr>
            <a:xfrm>
              <a:off x="2440274" y="916274"/>
              <a:ext cx="1928422" cy="192842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p3d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i="1" kern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Trebuchet MS" pitchFamily="34" charset="0"/>
                </a:rPr>
                <a:t>Sum</a:t>
              </a:r>
              <a:endParaRPr lang="en-US" sz="2800" b="1" i="1" kern="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  <a:cs typeface="+mn-cs"/>
              </a:endParaRPr>
            </a:p>
          </p:txBody>
        </p:sp>
        <p:sp>
          <p:nvSpPr>
            <p:cNvPr id="9" name="Teardrop 10"/>
            <p:cNvSpPr/>
            <p:nvPr/>
          </p:nvSpPr>
          <p:spPr>
            <a:xfrm>
              <a:off x="2286000" y="3230380"/>
              <a:ext cx="2236970" cy="2236970"/>
            </a:xfrm>
            <a:prstGeom prst="teardrop">
              <a:avLst>
                <a:gd name="adj" fmla="val 100919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  <a:sp3d>
              <a:bevelT w="127000" h="127000"/>
              <a:bevelB w="127000" h="127000"/>
            </a:sp3d>
          </p:spPr>
          <p:txBody>
            <a:bodyPr vert="vert27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 dirty="0">
                <a:solidFill>
                  <a:prstClr val="white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10" name="Oval 11"/>
            <p:cNvSpPr/>
            <p:nvPr/>
          </p:nvSpPr>
          <p:spPr>
            <a:xfrm>
              <a:off x="2440274" y="3384654"/>
              <a:ext cx="1928422" cy="192842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p3d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i="1" kern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Trebuchet MS" pitchFamily="34" charset="0"/>
                </a:rPr>
                <a:t>Analystic Functions</a:t>
              </a:r>
              <a:endParaRPr lang="en-US" sz="1600" b="1" i="1" kern="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endParaRPr>
            </a:p>
          </p:txBody>
        </p:sp>
        <p:sp>
          <p:nvSpPr>
            <p:cNvPr id="11" name="Teardrop 12"/>
            <p:cNvSpPr/>
            <p:nvPr/>
          </p:nvSpPr>
          <p:spPr>
            <a:xfrm rot="16200000">
              <a:off x="4754380" y="3230380"/>
              <a:ext cx="2236970" cy="2236970"/>
            </a:xfrm>
            <a:prstGeom prst="teardrop">
              <a:avLst>
                <a:gd name="adj" fmla="val 100919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  <a:sp3d>
              <a:bevelT w="127000" h="127000"/>
              <a:bevelB w="127000" h="127000"/>
            </a:sp3d>
          </p:spPr>
          <p:txBody>
            <a:bodyPr vert="vert27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 dirty="0">
                <a:solidFill>
                  <a:prstClr val="white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12" name="Oval 13"/>
            <p:cNvSpPr/>
            <p:nvPr/>
          </p:nvSpPr>
          <p:spPr>
            <a:xfrm>
              <a:off x="4908654" y="3384654"/>
              <a:ext cx="1928422" cy="19284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p3d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i="1" kern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Trebuchet MS" pitchFamily="34" charset="0"/>
                </a:rPr>
                <a:t>Min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i="1" kern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Trebuchet MS" pitchFamily="34" charset="0"/>
                </a:rPr>
                <a:t>Max</a:t>
              </a:r>
              <a:endParaRPr lang="en-US" sz="2800" b="1" i="1" kern="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  <a:cs typeface="+mn-cs"/>
              </a:endParaRPr>
            </a:p>
          </p:txBody>
        </p:sp>
        <p:sp>
          <p:nvSpPr>
            <p:cNvPr id="13" name="Teardrop 16"/>
            <p:cNvSpPr/>
            <p:nvPr/>
          </p:nvSpPr>
          <p:spPr>
            <a:xfrm rot="10800000">
              <a:off x="4754380" y="762000"/>
              <a:ext cx="2236970" cy="2236970"/>
            </a:xfrm>
            <a:prstGeom prst="teardrop">
              <a:avLst>
                <a:gd name="adj" fmla="val 100919"/>
              </a:avLst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  <a:sp3d>
              <a:bevelT w="127000" h="127000"/>
              <a:bevelB w="127000" h="127000"/>
            </a:sp3d>
          </p:spPr>
          <p:txBody>
            <a:bodyPr vert="vert27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 dirty="0">
                <a:solidFill>
                  <a:prstClr val="white"/>
                </a:solidFill>
                <a:latin typeface="Trebuchet MS" pitchFamily="34" charset="0"/>
                <a:cs typeface="+mn-cs"/>
              </a:endParaRPr>
            </a:p>
          </p:txBody>
        </p:sp>
        <p:sp>
          <p:nvSpPr>
            <p:cNvPr id="14" name="Oval 17"/>
            <p:cNvSpPr/>
            <p:nvPr/>
          </p:nvSpPr>
          <p:spPr>
            <a:xfrm>
              <a:off x="4908654" y="916274"/>
              <a:ext cx="1928422" cy="1928422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p3d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700" b="1" i="1" kern="0">
                  <a:solidFill>
                    <a:schemeClr val="bg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Trebuchet MS" pitchFamily="34" charset="0"/>
                </a:rPr>
                <a:t>Count</a:t>
              </a:r>
              <a:endParaRPr lang="en-US" sz="2700" b="1" i="1" kern="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rebuchet M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26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816</TotalTime>
  <Words>777</Words>
  <Application>Microsoft Office PowerPoint</Application>
  <PresentationFormat>Widescreen</PresentationFormat>
  <Paragraphs>129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Microsoft YaHei</vt:lpstr>
      <vt:lpstr>Arial</vt:lpstr>
      <vt:lpstr>Calibri</vt:lpstr>
      <vt:lpstr>Century Gothic</vt:lpstr>
      <vt:lpstr>Kozuka Gothic Pr6N B</vt:lpstr>
      <vt:lpstr>Segoe UI</vt:lpstr>
      <vt:lpstr>Times New Roman</vt:lpstr>
      <vt:lpstr>Trebuchet MS</vt:lpstr>
      <vt:lpstr>Tw Cen MT</vt:lpstr>
      <vt:lpstr>Wingdings</vt:lpstr>
      <vt:lpstr>Circuit</vt:lpstr>
      <vt:lpstr>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Quang Nhật</dc:creator>
  <cp:lastModifiedBy>Nghĩa Trần</cp:lastModifiedBy>
  <cp:revision>65</cp:revision>
  <dcterms:created xsi:type="dcterms:W3CDTF">2020-06-09T13:22:57Z</dcterms:created>
  <dcterms:modified xsi:type="dcterms:W3CDTF">2020-07-02T04:37:47Z</dcterms:modified>
</cp:coreProperties>
</file>